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4"/>
  </p:notesMasterIdLst>
  <p:sldIdLst>
    <p:sldId id="266" r:id="rId5"/>
    <p:sldId id="265" r:id="rId6"/>
    <p:sldId id="268" r:id="rId7"/>
    <p:sldId id="276" r:id="rId8"/>
    <p:sldId id="277" r:id="rId9"/>
    <p:sldId id="267" r:id="rId10"/>
    <p:sldId id="269" r:id="rId11"/>
    <p:sldId id="270" r:id="rId12"/>
    <p:sldId id="27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2216A87-1CEF-8AEF-6295-2547FEA458B2}" name="Victoria Taylor" initials="VT" userId="S::pervt@leeds.ac.uk::f8fb6077-9e72-4e65-a477-bdbb3be2ed6f" providerId="AD"/>
  <p188:author id="{355D6AB0-CCAC-8E5D-6039-BCFCD925E435}" name="Jim Baxter [OD&amp;PL]" initials="J[" userId="S::men5jam1@leeds.ac.uk::52a550b9-1a9e-4d0b-a48a-8121f1e24087" providerId="AD"/>
  <p188:author id="{A81812D3-5594-775E-692E-65DCB6B36A39}" name="Ruth Winden" initials="RW" userId="S::perrwi@leeds.ac.uk::7399187c-cd74-4fb8-99b0-1da755824934" providerId="AD"/>
  <p188:author id="{BF8FD6E2-3D26-C71C-BBF6-C2E8BA3F4377}" name="Ged Hall" initials="GH" userId="S::pergh@leeds.ac.uk::b8305685-5c04-452f-a388-56a4404f6eb7"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439B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0C0745-237B-AE2C-9131-876F4ED8E57B}" v="141" dt="2023-02-09T17:11:02.592"/>
    <p1510:client id="{5AD4740D-CE0F-4342-AFF7-7359CB759135}" v="1" dt="2023-02-10T09:20:46.4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8" autoAdjust="0"/>
    <p:restoredTop sz="86441" autoAdjust="0"/>
  </p:normalViewPr>
  <p:slideViewPr>
    <p:cSldViewPr snapToGrid="0">
      <p:cViewPr varScale="1">
        <p:scale>
          <a:sx n="83" d="100"/>
          <a:sy n="83" d="100"/>
        </p:scale>
        <p:origin x="108" y="43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0B6125-1E96-4FFB-AC7F-1B357DC9464E}" type="datetimeFigureOut">
              <a:t>2/10/2023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E04ABF-5B86-4F17-982C-FAC10E1C7BC6}" type="slidenum">
              <a:t>‹#›</a:t>
            </a:fld>
            <a:endParaRPr lang="en-GB"/>
          </a:p>
        </p:txBody>
      </p:sp>
    </p:spTree>
    <p:extLst>
      <p:ext uri="{BB962C8B-B14F-4D97-AF65-F5344CB8AC3E}">
        <p14:creationId xmlns:p14="http://schemas.microsoft.com/office/powerpoint/2010/main" val="1829665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EE04ABF-5B86-4F17-982C-FAC10E1C7BC6}" type="slidenum">
              <a:rPr lang="en-GB" smtClean="0"/>
              <a:t>1</a:t>
            </a:fld>
            <a:endParaRPr lang="en-GB"/>
          </a:p>
        </p:txBody>
      </p:sp>
    </p:spTree>
    <p:extLst>
      <p:ext uri="{BB962C8B-B14F-4D97-AF65-F5344CB8AC3E}">
        <p14:creationId xmlns:p14="http://schemas.microsoft.com/office/powerpoint/2010/main" val="3514140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EE04ABF-5B86-4F17-982C-FAC10E1C7BC6}" type="slidenum">
              <a:rPr lang="en-GB" smtClean="0"/>
              <a:t>2</a:t>
            </a:fld>
            <a:endParaRPr lang="en-GB"/>
          </a:p>
        </p:txBody>
      </p:sp>
    </p:spTree>
    <p:extLst>
      <p:ext uri="{BB962C8B-B14F-4D97-AF65-F5344CB8AC3E}">
        <p14:creationId xmlns:p14="http://schemas.microsoft.com/office/powerpoint/2010/main" val="1025695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EE04ABF-5B86-4F17-982C-FAC10E1C7BC6}" type="slidenum">
              <a:rPr lang="en-GB" smtClean="0"/>
              <a:t>3</a:t>
            </a:fld>
            <a:endParaRPr lang="en-GB"/>
          </a:p>
        </p:txBody>
      </p:sp>
    </p:spTree>
    <p:extLst>
      <p:ext uri="{BB962C8B-B14F-4D97-AF65-F5344CB8AC3E}">
        <p14:creationId xmlns:p14="http://schemas.microsoft.com/office/powerpoint/2010/main" val="1920682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EE04ABF-5B86-4F17-982C-FAC10E1C7BC6}" type="slidenum">
              <a:rPr lang="en-GB" smtClean="0"/>
              <a:t>4</a:t>
            </a:fld>
            <a:endParaRPr lang="en-GB"/>
          </a:p>
        </p:txBody>
      </p:sp>
    </p:spTree>
    <p:extLst>
      <p:ext uri="{BB962C8B-B14F-4D97-AF65-F5344CB8AC3E}">
        <p14:creationId xmlns:p14="http://schemas.microsoft.com/office/powerpoint/2010/main" val="731951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EE04ABF-5B86-4F17-982C-FAC10E1C7BC6}" type="slidenum">
              <a:rPr lang="en-GB" smtClean="0"/>
              <a:t>5</a:t>
            </a:fld>
            <a:endParaRPr lang="en-GB"/>
          </a:p>
        </p:txBody>
      </p:sp>
    </p:spTree>
    <p:extLst>
      <p:ext uri="{BB962C8B-B14F-4D97-AF65-F5344CB8AC3E}">
        <p14:creationId xmlns:p14="http://schemas.microsoft.com/office/powerpoint/2010/main" val="3828175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EE04ABF-5B86-4F17-982C-FAC10E1C7BC6}" type="slidenum">
              <a:rPr lang="en-GB" smtClean="0"/>
              <a:t>6</a:t>
            </a:fld>
            <a:endParaRPr lang="en-GB"/>
          </a:p>
        </p:txBody>
      </p:sp>
    </p:spTree>
    <p:extLst>
      <p:ext uri="{BB962C8B-B14F-4D97-AF65-F5344CB8AC3E}">
        <p14:creationId xmlns:p14="http://schemas.microsoft.com/office/powerpoint/2010/main" val="3843410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EE04ABF-5B86-4F17-982C-FAC10E1C7BC6}" type="slidenum">
              <a:rPr lang="en-GB" smtClean="0"/>
              <a:t>7</a:t>
            </a:fld>
            <a:endParaRPr lang="en-GB"/>
          </a:p>
        </p:txBody>
      </p:sp>
    </p:spTree>
    <p:extLst>
      <p:ext uri="{BB962C8B-B14F-4D97-AF65-F5344CB8AC3E}">
        <p14:creationId xmlns:p14="http://schemas.microsoft.com/office/powerpoint/2010/main" val="35313327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EE04ABF-5B86-4F17-982C-FAC10E1C7BC6}" type="slidenum">
              <a:rPr lang="en-GB" smtClean="0"/>
              <a:t>8</a:t>
            </a:fld>
            <a:endParaRPr lang="en-GB"/>
          </a:p>
        </p:txBody>
      </p:sp>
    </p:spTree>
    <p:extLst>
      <p:ext uri="{BB962C8B-B14F-4D97-AF65-F5344CB8AC3E}">
        <p14:creationId xmlns:p14="http://schemas.microsoft.com/office/powerpoint/2010/main" val="4032721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EE04ABF-5B86-4F17-982C-FAC10E1C7BC6}" type="slidenum">
              <a:rPr lang="en-GB" smtClean="0"/>
              <a:t>9</a:t>
            </a:fld>
            <a:endParaRPr lang="en-GB"/>
          </a:p>
        </p:txBody>
      </p:sp>
    </p:spTree>
    <p:extLst>
      <p:ext uri="{BB962C8B-B14F-4D97-AF65-F5344CB8AC3E}">
        <p14:creationId xmlns:p14="http://schemas.microsoft.com/office/powerpoint/2010/main" val="3348103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922643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983596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589331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415484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09391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623920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2/10/2023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846020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2/10/2023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307325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849984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358537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57980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2/10/2023</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190176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hyperlink" Target="https://www.leeds.ac.uk/faculties-centres/doc/faculties-contacts" TargetMode="External"/><Relationship Id="rId13" Type="http://schemas.openxmlformats.org/officeDocument/2006/relationships/hyperlink" Target="https://ses.leeds.ac.uk/info/21010/programme_and_module_approval/595/approval_process_overview" TargetMode="External"/><Relationship Id="rId3" Type="http://schemas.openxmlformats.org/officeDocument/2006/relationships/hyperlink" Target="https://www.leeds.ac.uk/secretariat/council.html" TargetMode="External"/><Relationship Id="rId7" Type="http://schemas.openxmlformats.org/officeDocument/2006/relationships/hyperlink" Target="https://www.leeds.ac.uk/secretariat/senate.html" TargetMode="External"/><Relationship Id="rId12" Type="http://schemas.openxmlformats.org/officeDocument/2006/relationships/hyperlink" Target="https://www.leeds.ac.uk/about/doc/income-spend"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hyperlink" Target="https://www.leeds.ac.uk/senior-lay-officers-executive/" TargetMode="External"/><Relationship Id="rId11" Type="http://schemas.openxmlformats.org/officeDocument/2006/relationships/hyperlink" Target="https://ris.leeds.ac.uk/applying-for-funding/approvals/" TargetMode="External"/><Relationship Id="rId5" Type="http://schemas.openxmlformats.org/officeDocument/2006/relationships/hyperlink" Target="https://www.leeds.ac.uk/secretariat/other_committees.html#ueg" TargetMode="External"/><Relationship Id="rId10" Type="http://schemas.openxmlformats.org/officeDocument/2006/relationships/hyperlink" Target="https://www.leeds.ac.uk/stratplan/IPE/ipe.php" TargetMode="External"/><Relationship Id="rId4" Type="http://schemas.openxmlformats.org/officeDocument/2006/relationships/hyperlink" Target="https://www.leeds.ac.uk/about/doc/members-university-council" TargetMode="External"/><Relationship Id="rId9" Type="http://schemas.openxmlformats.org/officeDocument/2006/relationships/hyperlink" Target="https://spotlight.leeds.ac.uk/strategy/"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leeds.ac.uk/secretariat/council.html"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hyperlink" Target="https://ses.leeds.ac.uk/info/21010/programme_and_module_approval/595/approval_process_overview" TargetMode="External"/><Relationship Id="rId5" Type="http://schemas.openxmlformats.org/officeDocument/2006/relationships/hyperlink" Target="https://www.leeds.ac.uk/secretariat/senate.html" TargetMode="External"/><Relationship Id="rId4" Type="http://schemas.openxmlformats.org/officeDocument/2006/relationships/hyperlink" Target="https://www.leeds.ac.uk/secretariat/other_committees.html#ueg"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leeds.ac.uk/secretariat/documents/scheme_of_delegation.pdf" TargetMode="External"/><Relationship Id="rId3" Type="http://schemas.openxmlformats.org/officeDocument/2006/relationships/hyperlink" Target="https://spotlight.leeds.ac.uk/strategy/" TargetMode="External"/><Relationship Id="rId7" Type="http://schemas.openxmlformats.org/officeDocument/2006/relationships/hyperlink" Target="https://www.leeds.ac.uk/secretariat/charter.html"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hyperlink" Target="https://www.leeds.ac.uk/stratplan/IPE/ipe.php" TargetMode="External"/><Relationship Id="rId5" Type="http://schemas.openxmlformats.org/officeDocument/2006/relationships/hyperlink" Target="https://www.leeds.ac.uk/faculties-centres/doc/faculties-contacts" TargetMode="External"/><Relationship Id="rId4" Type="http://schemas.openxmlformats.org/officeDocument/2006/relationships/hyperlink" Target="https://www.leeds.ac.uk/about/doc/income-spend"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leeds.ac.uk/senior-lay-officers-executive/doc/deputy-vice-chancellor-student-education" TargetMode="External"/><Relationship Id="rId13" Type="http://schemas.openxmlformats.org/officeDocument/2006/relationships/hyperlink" Target="https://www.leeds.ac.uk/senior-lay-officers-executive/doc/rachel-brealey" TargetMode="External"/><Relationship Id="rId3" Type="http://schemas.openxmlformats.org/officeDocument/2006/relationships/hyperlink" Target="https://www.leeds.ac.uk/senior-lay-officers-executive/doc/professor-dame-jane-francis-dcmg" TargetMode="External"/><Relationship Id="rId7" Type="http://schemas.openxmlformats.org/officeDocument/2006/relationships/hyperlink" Target="https://www.leeds.ac.uk/senior-lay-officers-executive/doc/professor-hai-sui-yu" TargetMode="External"/><Relationship Id="rId12" Type="http://schemas.openxmlformats.org/officeDocument/2006/relationships/hyperlink" Target="https://www.leeds.ac.uk/senior-lay-officers-executive/doc/jane-madeley"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www.leeds.ac.uk/senior-lay-officers-executive/doc/professor-simone-buitendijk" TargetMode="External"/><Relationship Id="rId11" Type="http://schemas.openxmlformats.org/officeDocument/2006/relationships/hyperlink" Target="https://www.leeds.ac.uk/senior-lay-officers-executive/" TargetMode="External"/><Relationship Id="rId5" Type="http://schemas.openxmlformats.org/officeDocument/2006/relationships/hyperlink" Target="https://www.leeds.ac.uk/senior-lay-officers-executive/doc/david-gray" TargetMode="External"/><Relationship Id="rId10" Type="http://schemas.openxmlformats.org/officeDocument/2006/relationships/hyperlink" Target="https://www.leeds.ac.uk/senior-lay-officers-executive/doc/university-secretary" TargetMode="External"/><Relationship Id="rId4" Type="http://schemas.openxmlformats.org/officeDocument/2006/relationships/hyperlink" Target="https://www.leeds.ac.uk/secretariat/council.html" TargetMode="External"/><Relationship Id="rId9" Type="http://schemas.openxmlformats.org/officeDocument/2006/relationships/hyperlink" Target="https://www.leeds.ac.uk/senior-lay-officers-executive/doc/professor-nick-plant" TargetMode="External"/><Relationship Id="rId14" Type="http://schemas.openxmlformats.org/officeDocument/2006/relationships/hyperlink" Target="https://forstaff.leeds.ac.uk/news/article/7843/key-appointment-will-help-drive-digital-transformation"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leeds.ac.uk/senior-lay-officers-executive/doc/deputy-vice-chancellor-student-education" TargetMode="External"/><Relationship Id="rId3" Type="http://schemas.openxmlformats.org/officeDocument/2006/relationships/hyperlink" Target="https://www.leeds.ac.uk/senior-lay-officers-executive/doc/professor-dame-jane-francis-dcmg" TargetMode="External"/><Relationship Id="rId7" Type="http://schemas.openxmlformats.org/officeDocument/2006/relationships/hyperlink" Target="https://www.leeds.ac.uk/senior-lay-officers-executive/doc/professor-hai-sui-yu" TargetMode="External"/><Relationship Id="rId12" Type="http://schemas.openxmlformats.org/officeDocument/2006/relationships/hyperlink" Target="https://www.leeds.ac.uk/senior-lay-officers-executive/doc/rachel-brealey"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s://www.leeds.ac.uk/senior-lay-officers-executive/doc/professor-simone-buitendijk" TargetMode="External"/><Relationship Id="rId11" Type="http://schemas.openxmlformats.org/officeDocument/2006/relationships/hyperlink" Target="https://www.leeds.ac.uk/senior-lay-officers-executive/doc/jane-madeley" TargetMode="External"/><Relationship Id="rId5" Type="http://schemas.openxmlformats.org/officeDocument/2006/relationships/hyperlink" Target="https://www.leeds.ac.uk/secretariat/council.html" TargetMode="External"/><Relationship Id="rId10" Type="http://schemas.openxmlformats.org/officeDocument/2006/relationships/hyperlink" Target="https://www.leeds.ac.uk/senior-lay-officers-executive/doc/university-secretary" TargetMode="External"/><Relationship Id="rId4" Type="http://schemas.openxmlformats.org/officeDocument/2006/relationships/hyperlink" Target="https://www.leeds.ac.uk/senior-lay-officers-executive/doc/david-gray" TargetMode="External"/><Relationship Id="rId9" Type="http://schemas.openxmlformats.org/officeDocument/2006/relationships/hyperlink" Target="https://www.leeds.ac.uk/senior-lay-officers-executive/doc/professor-nick-plant"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forstaff.leeds.ac.uk/news/article/7843/key-appointment-will-help-drive-digital-transformation"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hyperlink" Target="https://www.leeds.ac.uk/senior-lay-officers-executive/doc/rachel-brealey" TargetMode="External"/><Relationship Id="rId13" Type="http://schemas.openxmlformats.org/officeDocument/2006/relationships/hyperlink" Target="https://nexusleeds.co.uk/" TargetMode="External"/><Relationship Id="rId18" Type="http://schemas.openxmlformats.org/officeDocument/2006/relationships/hyperlink" Target="https://students.leeds.ac.uk/info/10101/welcome/1388/international_pathways_centre" TargetMode="External"/><Relationship Id="rId26" Type="http://schemas.openxmlformats.org/officeDocument/2006/relationships/hyperlink" Target="https://accommodation.leeds.ac.uk/residences" TargetMode="External"/><Relationship Id="rId3" Type="http://schemas.openxmlformats.org/officeDocument/2006/relationships/hyperlink" Target="https://www.leeds.ac.uk/senior-lay-officers-executive/doc/professor-hai-sui-yu" TargetMode="External"/><Relationship Id="rId21" Type="http://schemas.openxmlformats.org/officeDocument/2006/relationships/hyperlink" Target="https://hr.leeds.ac.uk/" TargetMode="External"/><Relationship Id="rId7" Type="http://schemas.openxmlformats.org/officeDocument/2006/relationships/hyperlink" Target="https://www.leeds.ac.uk/senior-lay-officers-executive/doc/jane-madeley" TargetMode="External"/><Relationship Id="rId12" Type="http://schemas.openxmlformats.org/officeDocument/2006/relationships/hyperlink" Target="https://ris.leeds.ac.uk/" TargetMode="External"/><Relationship Id="rId17" Type="http://schemas.openxmlformats.org/officeDocument/2006/relationships/hyperlink" Target="https://www.leeds.ac.uk/finance/" TargetMode="External"/><Relationship Id="rId25" Type="http://schemas.openxmlformats.org/officeDocument/2006/relationships/hyperlink" Target="https://estates.leeds.ac.uk/" TargetMode="External"/><Relationship Id="rId2" Type="http://schemas.openxmlformats.org/officeDocument/2006/relationships/notesSlide" Target="../notesSlides/notesSlide8.xml"/><Relationship Id="rId16" Type="http://schemas.openxmlformats.org/officeDocument/2006/relationships/hyperlink" Target="https://comms.leeds.ac.uk/" TargetMode="External"/><Relationship Id="rId20" Type="http://schemas.openxmlformats.org/officeDocument/2006/relationships/hyperlink" Target="https://equality.leeds.ac.uk/" TargetMode="External"/><Relationship Id="rId29" Type="http://schemas.openxmlformats.org/officeDocument/2006/relationships/hyperlink" Target="https://spotlight.leeds.ac.uk/advancement_at_leeds/#group-section-Advancement-at-Leeds-JUPjJ6sPK8" TargetMode="External"/><Relationship Id="rId1" Type="http://schemas.openxmlformats.org/officeDocument/2006/relationships/slideLayout" Target="../slideLayouts/slideLayout7.xml"/><Relationship Id="rId6" Type="http://schemas.openxmlformats.org/officeDocument/2006/relationships/hyperlink" Target="https://www.leeds.ac.uk/senior-lay-officers-executive/doc/university-secretary" TargetMode="External"/><Relationship Id="rId11" Type="http://schemas.openxmlformats.org/officeDocument/2006/relationships/hyperlink" Target="https://www.leeds.ac.uk/lifelong-learning" TargetMode="External"/><Relationship Id="rId24" Type="http://schemas.openxmlformats.org/officeDocument/2006/relationships/hyperlink" Target="https://facilitiesdirectorate.leeds.ac.uk/" TargetMode="External"/><Relationship Id="rId5" Type="http://schemas.openxmlformats.org/officeDocument/2006/relationships/hyperlink" Target="https://www.leeds.ac.uk/senior-lay-officers-executive/doc/professor-nick-plant" TargetMode="External"/><Relationship Id="rId15" Type="http://schemas.openxmlformats.org/officeDocument/2006/relationships/hyperlink" Target="https://wsh.leeds.ac.uk/" TargetMode="External"/><Relationship Id="rId23" Type="http://schemas.openxmlformats.org/officeDocument/2006/relationships/hyperlink" Target="https://ses.leeds.ac.uk/info/21900/student_opportunity" TargetMode="External"/><Relationship Id="rId28" Type="http://schemas.openxmlformats.org/officeDocument/2006/relationships/hyperlink" Target="https://it.leeds.ac.uk/it" TargetMode="External"/><Relationship Id="rId10" Type="http://schemas.openxmlformats.org/officeDocument/2006/relationships/hyperlink" Target="https://library.leeds.ac.uk/" TargetMode="External"/><Relationship Id="rId19" Type="http://schemas.openxmlformats.org/officeDocument/2006/relationships/hyperlink" Target="https://peopledevelopment.leeds.ac.uk/" TargetMode="External"/><Relationship Id="rId4" Type="http://schemas.openxmlformats.org/officeDocument/2006/relationships/hyperlink" Target="https://www.leeds.ac.uk/senior-lay-officers-executive/doc/deputy-vice-chancellor-student-education" TargetMode="External"/><Relationship Id="rId9" Type="http://schemas.openxmlformats.org/officeDocument/2006/relationships/hyperlink" Target="https://www.leeds.ac.uk/stratplan/" TargetMode="External"/><Relationship Id="rId14" Type="http://schemas.openxmlformats.org/officeDocument/2006/relationships/hyperlink" Target="https://www.leeds.ac.uk/secretariat/" TargetMode="External"/><Relationship Id="rId22" Type="http://schemas.openxmlformats.org/officeDocument/2006/relationships/hyperlink" Target="https://ses.leeds.ac.uk/" TargetMode="External"/><Relationship Id="rId27" Type="http://schemas.openxmlformats.org/officeDocument/2006/relationships/hyperlink" Target="https://sustainability.leeds.ac.uk/" TargetMode="External"/><Relationship Id="rId30" Type="http://schemas.openxmlformats.org/officeDocument/2006/relationships/hyperlink" Target="https://digitaleducation.leeds.ac.uk/"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leeds.ac.uk/secretariat/" TargetMode="External"/><Relationship Id="rId13" Type="http://schemas.openxmlformats.org/officeDocument/2006/relationships/hyperlink" Target="https://peopledevelopment.leeds.ac.uk/" TargetMode="External"/><Relationship Id="rId18" Type="http://schemas.openxmlformats.org/officeDocument/2006/relationships/hyperlink" Target="https://facilitiesdirectorate.leeds.ac.uk/" TargetMode="External"/><Relationship Id="rId3" Type="http://schemas.openxmlformats.org/officeDocument/2006/relationships/hyperlink" Target="https://www.leeds.ac.uk/stratplan/" TargetMode="External"/><Relationship Id="rId21" Type="http://schemas.openxmlformats.org/officeDocument/2006/relationships/hyperlink" Target="https://sustainability.leeds.ac.uk/" TargetMode="External"/><Relationship Id="rId7" Type="http://schemas.openxmlformats.org/officeDocument/2006/relationships/hyperlink" Target="https://nexusleeds.co.uk/" TargetMode="External"/><Relationship Id="rId12" Type="http://schemas.openxmlformats.org/officeDocument/2006/relationships/hyperlink" Target="https://students.leeds.ac.uk/info/10101/welcome/1388/international_pathways_centre" TargetMode="External"/><Relationship Id="rId17" Type="http://schemas.openxmlformats.org/officeDocument/2006/relationships/hyperlink" Target="https://ses.leeds.ac.uk/info/21900/student_opportunity" TargetMode="External"/><Relationship Id="rId2" Type="http://schemas.openxmlformats.org/officeDocument/2006/relationships/notesSlide" Target="../notesSlides/notesSlide9.xml"/><Relationship Id="rId16" Type="http://schemas.openxmlformats.org/officeDocument/2006/relationships/hyperlink" Target="https://ses.leeds.ac.uk/" TargetMode="External"/><Relationship Id="rId20" Type="http://schemas.openxmlformats.org/officeDocument/2006/relationships/hyperlink" Target="https://accommodation.leeds.ac.uk/residences" TargetMode="External"/><Relationship Id="rId1" Type="http://schemas.openxmlformats.org/officeDocument/2006/relationships/slideLayout" Target="../slideLayouts/slideLayout7.xml"/><Relationship Id="rId6" Type="http://schemas.openxmlformats.org/officeDocument/2006/relationships/hyperlink" Target="https://ris.leeds.ac.uk/" TargetMode="External"/><Relationship Id="rId11" Type="http://schemas.openxmlformats.org/officeDocument/2006/relationships/hyperlink" Target="https://www.leeds.ac.uk/finance/" TargetMode="External"/><Relationship Id="rId24" Type="http://schemas.openxmlformats.org/officeDocument/2006/relationships/hyperlink" Target="https://digitaleducation.leeds.ac.uk/" TargetMode="External"/><Relationship Id="rId5" Type="http://schemas.openxmlformats.org/officeDocument/2006/relationships/hyperlink" Target="https://www.leeds.ac.uk/lifelong-learning" TargetMode="External"/><Relationship Id="rId15" Type="http://schemas.openxmlformats.org/officeDocument/2006/relationships/hyperlink" Target="https://hr.leeds.ac.uk/" TargetMode="External"/><Relationship Id="rId23" Type="http://schemas.openxmlformats.org/officeDocument/2006/relationships/hyperlink" Target="https://spotlight.leeds.ac.uk/advancement_at_leeds/#group-section-Advancement-at-Leeds-JUPjJ6sPK8" TargetMode="External"/><Relationship Id="rId10" Type="http://schemas.openxmlformats.org/officeDocument/2006/relationships/hyperlink" Target="https://comms.leeds.ac.uk/" TargetMode="External"/><Relationship Id="rId19" Type="http://schemas.openxmlformats.org/officeDocument/2006/relationships/hyperlink" Target="https://estates.leeds.ac.uk/" TargetMode="External"/><Relationship Id="rId4" Type="http://schemas.openxmlformats.org/officeDocument/2006/relationships/hyperlink" Target="https://library.leeds.ac.uk/" TargetMode="External"/><Relationship Id="rId9" Type="http://schemas.openxmlformats.org/officeDocument/2006/relationships/hyperlink" Target="https://wsh.leeds.ac.uk/" TargetMode="External"/><Relationship Id="rId14" Type="http://schemas.openxmlformats.org/officeDocument/2006/relationships/hyperlink" Target="https://equality.leeds.ac.uk/" TargetMode="External"/><Relationship Id="rId22" Type="http://schemas.openxmlformats.org/officeDocument/2006/relationships/hyperlink" Target="https://it.leeds.ac.uk/i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15CDB183-D517-0184-B9C1-88338606D336}"/>
              </a:ex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Lst>
          </a:blip>
          <a:srcRect l="9091" t="21659" b="1732"/>
          <a:stretch/>
        </p:blipFill>
        <p:spPr>
          <a:xfrm>
            <a:off x="-1" y="10"/>
            <a:ext cx="12192000" cy="6857990"/>
          </a:xfrm>
          <a:prstGeom prst="rect">
            <a:avLst/>
          </a:prstGeom>
        </p:spPr>
      </p:pic>
      <p:sp>
        <p:nvSpPr>
          <p:cNvPr id="304" name="Freeform: Shape 299">
            <a:extLst>
              <a:ext uri="{FF2B5EF4-FFF2-40B4-BE49-F238E27FC236}">
                <a16:creationId xmlns:a16="http://schemas.microsoft.com/office/drawing/2014/main" id="{E862BE82-D00D-42C1-BF16-93AA37870C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6" name="Freeform: Shape 301">
            <a:extLst>
              <a:ext uri="{FF2B5EF4-FFF2-40B4-BE49-F238E27FC236}">
                <a16:creationId xmlns:a16="http://schemas.microsoft.com/office/drawing/2014/main" id="{F6D92C2D-1D3D-4974-918C-06579FB354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50141" y="-2"/>
            <a:ext cx="5441859" cy="5654940"/>
          </a:xfrm>
          <a:custGeom>
            <a:avLst/>
            <a:gdLst>
              <a:gd name="connsiteX0" fmla="*/ 0 w 5441859"/>
              <a:gd name="connsiteY0" fmla="*/ 0 h 5654940"/>
              <a:gd name="connsiteX1" fmla="*/ 4400492 w 5441859"/>
              <a:gd name="connsiteY1" fmla="*/ 0 h 5654940"/>
              <a:gd name="connsiteX2" fmla="*/ 4484767 w 5441859"/>
              <a:gd name="connsiteY2" fmla="*/ 76595 h 5654940"/>
              <a:gd name="connsiteX3" fmla="*/ 5441859 w 5441859"/>
              <a:gd name="connsiteY3" fmla="*/ 2387221 h 5654940"/>
              <a:gd name="connsiteX4" fmla="*/ 2174140 w 5441859"/>
              <a:gd name="connsiteY4" fmla="*/ 5654940 h 5654940"/>
              <a:gd name="connsiteX5" fmla="*/ 156693 w 5441859"/>
              <a:gd name="connsiteY5" fmla="*/ 4957981 h 5654940"/>
              <a:gd name="connsiteX6" fmla="*/ 0 w 5441859"/>
              <a:gd name="connsiteY6" fmla="*/ 4820612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0" y="0"/>
                </a:moveTo>
                <a:lnTo>
                  <a:pt x="4400492" y="0"/>
                </a:lnTo>
                <a:lnTo>
                  <a:pt x="4484767" y="76595"/>
                </a:lnTo>
                <a:cubicBezTo>
                  <a:pt x="5076108"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2" name="Title 190">
            <a:extLst>
              <a:ext uri="{FF2B5EF4-FFF2-40B4-BE49-F238E27FC236}">
                <a16:creationId xmlns:a16="http://schemas.microsoft.com/office/drawing/2014/main" id="{F1CD941C-53B5-38E8-F5D9-4DCA08851510}"/>
              </a:ext>
            </a:extLst>
          </p:cNvPr>
          <p:cNvSpPr txBox="1">
            <a:spLocks noGrp="1"/>
          </p:cNvSpPr>
          <p:nvPr>
            <p:ph type="title" idx="4294967295"/>
          </p:nvPr>
        </p:nvSpPr>
        <p:spPr>
          <a:xfrm>
            <a:off x="7621031" y="647892"/>
            <a:ext cx="4062643" cy="1043409"/>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28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How the </a:t>
            </a:r>
          </a:p>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28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University works</a:t>
            </a:r>
          </a:p>
        </p:txBody>
      </p:sp>
      <p:sp>
        <p:nvSpPr>
          <p:cNvPr id="4" name="TextBox 3">
            <a:extLst>
              <a:ext uri="{FF2B5EF4-FFF2-40B4-BE49-F238E27FC236}">
                <a16:creationId xmlns:a16="http://schemas.microsoft.com/office/drawing/2014/main" id="{6B67EC3D-C5CC-E737-EA0E-1576AA0D9938}"/>
              </a:ext>
            </a:extLst>
          </p:cNvPr>
          <p:cNvSpPr txBox="1"/>
          <p:nvPr/>
        </p:nvSpPr>
        <p:spPr>
          <a:xfrm>
            <a:off x="7621031" y="1774372"/>
            <a:ext cx="4062642" cy="2754086"/>
          </a:xfrm>
          <a:prstGeom prst="rect">
            <a:avLst/>
          </a:prstGeom>
        </p:spPr>
        <p:txBody>
          <a:bodyPr vert="horz" lIns="91440" tIns="45720" rIns="91440" bIns="45720" rtlCol="0" anchor="t">
            <a:normAutofit/>
          </a:bodyPr>
          <a:lstStyle/>
          <a:p>
            <a:pPr defTabSz="914400">
              <a:lnSpc>
                <a:spcPct val="90000"/>
              </a:lnSpc>
              <a:spcAft>
                <a:spcPts val="800"/>
              </a:spcAft>
            </a:pPr>
            <a:r>
              <a:rPr lang="en-US" dirty="0">
                <a:latin typeface="Arial" panose="020B0604020202020204" pitchFamily="34" charset="0"/>
                <a:cs typeface="Arial" panose="020B0604020202020204" pitchFamily="34" charset="0"/>
              </a:rPr>
              <a:t>The following slides have been created to support the induction of </a:t>
            </a:r>
            <a:r>
              <a:rPr lang="en-US">
                <a:latin typeface="Arial" panose="020B0604020202020204" pitchFamily="34" charset="0"/>
                <a:cs typeface="Arial" panose="020B0604020202020204" pitchFamily="34" charset="0"/>
              </a:rPr>
              <a:t>new staff, they </a:t>
            </a:r>
            <a:r>
              <a:rPr lang="en-US" dirty="0">
                <a:latin typeface="Arial" panose="020B0604020202020204" pitchFamily="34" charset="0"/>
                <a:cs typeface="Arial" panose="020B0604020202020204" pitchFamily="34" charset="0"/>
              </a:rPr>
              <a:t>include diagrams and descriptions to help colleagues gain an understanding of how the University works, particularly for those new to the University or Higher </a:t>
            </a:r>
            <a:r>
              <a:rPr lang="en-US">
                <a:latin typeface="Arial" panose="020B0604020202020204" pitchFamily="34" charset="0"/>
                <a:cs typeface="Arial" panose="020B0604020202020204" pitchFamily="34" charset="0"/>
              </a:rPr>
              <a:t>Education.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8939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90">
            <a:extLst>
              <a:ext uri="{FF2B5EF4-FFF2-40B4-BE49-F238E27FC236}">
                <a16:creationId xmlns:a16="http://schemas.microsoft.com/office/drawing/2014/main" id="{8145A61C-59A0-9CCE-8DCB-C09AB7E513E2}"/>
              </a:ext>
            </a:extLst>
          </p:cNvPr>
          <p:cNvSpPr txBox="1">
            <a:spLocks noGrp="1"/>
          </p:cNvSpPr>
          <p:nvPr>
            <p:ph type="title" idx="4294967295"/>
          </p:nvPr>
        </p:nvSpPr>
        <p:spPr>
          <a:xfrm>
            <a:off x="262733" y="288554"/>
            <a:ext cx="2497136" cy="1263119"/>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Visual overview of how the University works</a:t>
            </a:r>
          </a:p>
        </p:txBody>
      </p:sp>
      <p:sp>
        <p:nvSpPr>
          <p:cNvPr id="294" name="TextBox 293">
            <a:extLst>
              <a:ext uri="{FF2B5EF4-FFF2-40B4-BE49-F238E27FC236}">
                <a16:creationId xmlns:a16="http://schemas.microsoft.com/office/drawing/2014/main" id="{D26595DA-6594-49CB-E1C6-30469AD1B3CE}"/>
              </a:ext>
            </a:extLst>
          </p:cNvPr>
          <p:cNvSpPr txBox="1"/>
          <p:nvPr/>
        </p:nvSpPr>
        <p:spPr>
          <a:xfrm>
            <a:off x="258245" y="1601098"/>
            <a:ext cx="2307925" cy="4968348"/>
          </a:xfrm>
          <a:prstGeom prst="rect">
            <a:avLst/>
          </a:prstGeom>
          <a:noFill/>
          <a:ln>
            <a:noFill/>
          </a:ln>
        </p:spPr>
        <p:txBody>
          <a:bodyPr wrap="square" rtlCol="0">
            <a:spAutoFit/>
          </a:bodyPr>
          <a:lstStyle/>
          <a:p>
            <a:pPr>
              <a:lnSpc>
                <a:spcPct val="107000"/>
              </a:lnSpc>
              <a:spcAft>
                <a:spcPts val="80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This diagram provides a visual overview of how the University works. </a:t>
            </a:r>
          </a:p>
          <a:p>
            <a:pPr>
              <a:lnSpc>
                <a:spcPct val="107000"/>
              </a:lnSpc>
              <a:spcAft>
                <a:spcPts val="800"/>
              </a:spcAft>
            </a:pPr>
            <a:r>
              <a:rPr lang="en-GB" sz="1600" dirty="0">
                <a:latin typeface="Arial" panose="020B0604020202020204" pitchFamily="34" charset="0"/>
                <a:ea typeface="Calibri" panose="020F0502020204030204" pitchFamily="34" charset="0"/>
                <a:cs typeface="Times New Roman" panose="02020603050405020304" pitchFamily="18" charset="0"/>
              </a:rPr>
              <a:t>It shows how groups within the institution work to deliver university activity. </a:t>
            </a:r>
          </a:p>
          <a:p>
            <a:pPr>
              <a:lnSpc>
                <a:spcPct val="107000"/>
              </a:lnSpc>
              <a:spcAft>
                <a:spcPts val="80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It is described on the next slide in more detail.</a:t>
            </a:r>
          </a:p>
          <a:p>
            <a:pPr>
              <a:lnSpc>
                <a:spcPct val="107000"/>
              </a:lnSpc>
              <a:spcAft>
                <a:spcPts val="800"/>
              </a:spcAft>
            </a:pPr>
            <a:r>
              <a:rPr lang="en-GB" sz="1600" dirty="0">
                <a:latin typeface="Arial" panose="020B0604020202020204" pitchFamily="34" charset="0"/>
                <a:cs typeface="Times New Roman" panose="02020603050405020304" pitchFamily="18" charset="0"/>
              </a:rPr>
              <a:t>Use the links to click to further information. </a:t>
            </a:r>
          </a:p>
          <a:p>
            <a:pPr>
              <a:lnSpc>
                <a:spcPct val="107000"/>
              </a:lnSpc>
              <a:spcAft>
                <a:spcPts val="800"/>
              </a:spcAft>
            </a:pPr>
            <a:r>
              <a:rPr lang="en-GB" sz="1600" dirty="0">
                <a:latin typeface="Arial" panose="020B0604020202020204" pitchFamily="34" charset="0"/>
                <a:cs typeface="Times New Roman" panose="02020603050405020304" pitchFamily="18" charset="0"/>
              </a:rPr>
              <a:t>Links marked with * are only available through remote desktop or on campus.</a:t>
            </a:r>
            <a:endParaRPr lang="en-GB" sz="1600" dirty="0"/>
          </a:p>
        </p:txBody>
      </p:sp>
      <p:sp>
        <p:nvSpPr>
          <p:cNvPr id="7" name="Rectangle: Single Corner Snipped 6">
            <a:extLst>
              <a:ext uri="{FF2B5EF4-FFF2-40B4-BE49-F238E27FC236}">
                <a16:creationId xmlns:a16="http://schemas.microsoft.com/office/drawing/2014/main" id="{083491E4-B399-4E6C-B09C-37C8F6E67DC7}"/>
              </a:ext>
            </a:extLst>
          </p:cNvPr>
          <p:cNvSpPr/>
          <p:nvPr/>
        </p:nvSpPr>
        <p:spPr>
          <a:xfrm>
            <a:off x="5828396" y="199641"/>
            <a:ext cx="2876454" cy="534650"/>
          </a:xfrm>
          <a:prstGeom prst="snip1Rect">
            <a:avLst/>
          </a:prstGeom>
          <a:solidFill>
            <a:schemeClr val="bg2"/>
          </a:solidFill>
          <a:ln w="19050">
            <a:solidFill>
              <a:srgbClr val="439B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Arial" panose="020B0604020202020204" pitchFamily="34" charset="0"/>
                <a:cs typeface="Arial" panose="020B0604020202020204" pitchFamily="34" charset="0"/>
                <a:hlinkClick r:id="rId3"/>
              </a:rPr>
              <a:t>Council</a:t>
            </a:r>
            <a:r>
              <a:rPr lang="en-GB" sz="1200">
                <a:solidFill>
                  <a:schemeClr val="tx1"/>
                </a:solidFill>
                <a:latin typeface="Arial" panose="020B0604020202020204" pitchFamily="34" charset="0"/>
                <a:cs typeface="Arial" panose="020B0604020202020204" pitchFamily="34" charset="0"/>
              </a:rPr>
              <a:t> </a:t>
            </a:r>
          </a:p>
          <a:p>
            <a:pPr algn="ctr"/>
            <a:r>
              <a:rPr lang="en-GB" sz="1200">
                <a:solidFill>
                  <a:schemeClr val="tx1"/>
                </a:solidFill>
                <a:latin typeface="Arial" panose="020B0604020202020204" pitchFamily="34" charset="0"/>
                <a:cs typeface="Arial" panose="020B0604020202020204" pitchFamily="34" charset="0"/>
              </a:rPr>
              <a:t>(governing body, </a:t>
            </a:r>
            <a:r>
              <a:rPr lang="en-GB" sz="1200">
                <a:solidFill>
                  <a:schemeClr val="tx1"/>
                </a:solidFill>
                <a:latin typeface="Arial" panose="020B0604020202020204" pitchFamily="34" charset="0"/>
                <a:cs typeface="Arial" panose="020B0604020202020204" pitchFamily="34" charset="0"/>
                <a:hlinkClick r:id="rId4"/>
              </a:rPr>
              <a:t>membership</a:t>
            </a:r>
            <a:r>
              <a:rPr lang="en-GB" sz="1200">
                <a:solidFill>
                  <a:schemeClr val="tx1"/>
                </a:solidFill>
                <a:latin typeface="Arial" panose="020B0604020202020204" pitchFamily="34" charset="0"/>
                <a:cs typeface="Arial" panose="020B0604020202020204" pitchFamily="34" charset="0"/>
              </a:rPr>
              <a:t>)</a:t>
            </a:r>
          </a:p>
        </p:txBody>
      </p:sp>
      <p:sp>
        <p:nvSpPr>
          <p:cNvPr id="8" name="Rectangle: Single Corner Snipped 7">
            <a:extLst>
              <a:ext uri="{FF2B5EF4-FFF2-40B4-BE49-F238E27FC236}">
                <a16:creationId xmlns:a16="http://schemas.microsoft.com/office/drawing/2014/main" id="{86E5DB48-EDD5-4BA7-9DE9-67AAB22E53B6}"/>
              </a:ext>
            </a:extLst>
          </p:cNvPr>
          <p:cNvSpPr/>
          <p:nvPr/>
        </p:nvSpPr>
        <p:spPr>
          <a:xfrm>
            <a:off x="6358176" y="1293484"/>
            <a:ext cx="2381453" cy="516378"/>
          </a:xfrm>
          <a:prstGeom prst="snip1Rect">
            <a:avLst/>
          </a:prstGeom>
          <a:solidFill>
            <a:schemeClr val="bg2"/>
          </a:solidFill>
          <a:ln w="19050">
            <a:solidFill>
              <a:srgbClr val="439B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Arial" panose="020B0604020202020204" pitchFamily="34" charset="0"/>
                <a:cs typeface="Arial" panose="020B0604020202020204" pitchFamily="34" charset="0"/>
                <a:hlinkClick r:id="rId5"/>
              </a:rPr>
              <a:t>University Executive</a:t>
            </a:r>
            <a:endParaRPr lang="en-GB" sz="1200">
              <a:solidFill>
                <a:schemeClr val="tx1"/>
              </a:solidFill>
              <a:latin typeface="Arial" panose="020B0604020202020204" pitchFamily="34" charset="0"/>
              <a:cs typeface="Arial" panose="020B0604020202020204" pitchFamily="34" charset="0"/>
            </a:endParaRPr>
          </a:p>
          <a:p>
            <a:pPr algn="ctr"/>
            <a:r>
              <a:rPr lang="en-GB" sz="1200">
                <a:solidFill>
                  <a:schemeClr val="tx1"/>
                </a:solidFill>
                <a:latin typeface="Arial" panose="020B0604020202020204" pitchFamily="34" charset="0"/>
                <a:cs typeface="Arial" panose="020B0604020202020204" pitchFamily="34" charset="0"/>
              </a:rPr>
              <a:t>(</a:t>
            </a:r>
            <a:r>
              <a:rPr lang="en-GB" sz="1200">
                <a:solidFill>
                  <a:schemeClr val="tx1"/>
                </a:solidFill>
                <a:latin typeface="Arial" panose="020B0604020202020204" pitchFamily="34" charset="0"/>
                <a:cs typeface="Arial" panose="020B0604020202020204" pitchFamily="34" charset="0"/>
                <a:hlinkClick r:id="rId6"/>
              </a:rPr>
              <a:t>membership</a:t>
            </a:r>
            <a:r>
              <a:rPr lang="en-GB" sz="1200">
                <a:solidFill>
                  <a:schemeClr val="tx1"/>
                </a:solidFill>
                <a:latin typeface="Arial" panose="020B0604020202020204" pitchFamily="34" charset="0"/>
                <a:cs typeface="Arial" panose="020B0604020202020204" pitchFamily="34" charset="0"/>
              </a:rPr>
              <a:t>)</a:t>
            </a:r>
          </a:p>
        </p:txBody>
      </p:sp>
      <p:sp>
        <p:nvSpPr>
          <p:cNvPr id="9" name="Rectangle: Single Corner Snipped 8">
            <a:extLst>
              <a:ext uri="{FF2B5EF4-FFF2-40B4-BE49-F238E27FC236}">
                <a16:creationId xmlns:a16="http://schemas.microsoft.com/office/drawing/2014/main" id="{E5C7F630-4A10-4A6B-BB0B-1A485BDE8877}"/>
              </a:ext>
            </a:extLst>
          </p:cNvPr>
          <p:cNvSpPr/>
          <p:nvPr/>
        </p:nvSpPr>
        <p:spPr>
          <a:xfrm>
            <a:off x="6358176" y="2439061"/>
            <a:ext cx="2381453" cy="516140"/>
          </a:xfrm>
          <a:prstGeom prst="snip1Rect">
            <a:avLst/>
          </a:prstGeom>
          <a:solidFill>
            <a:schemeClr val="bg2"/>
          </a:solidFill>
          <a:ln w="19050">
            <a:solidFill>
              <a:srgbClr val="439B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Arial" panose="020B0604020202020204" pitchFamily="34" charset="0"/>
                <a:cs typeface="Arial" panose="020B0604020202020204" pitchFamily="34" charset="0"/>
                <a:hlinkClick r:id="rId7"/>
              </a:rPr>
              <a:t>Senate</a:t>
            </a:r>
            <a:r>
              <a:rPr lang="en-GB" sz="1200">
                <a:solidFill>
                  <a:schemeClr val="tx1"/>
                </a:solidFill>
                <a:latin typeface="Arial" panose="020B0604020202020204" pitchFamily="34" charset="0"/>
                <a:cs typeface="Arial" panose="020B0604020202020204" pitchFamily="34" charset="0"/>
              </a:rPr>
              <a:t> </a:t>
            </a:r>
            <a:br>
              <a:rPr lang="en-GB" sz="1200">
                <a:solidFill>
                  <a:schemeClr val="tx1"/>
                </a:solidFill>
                <a:latin typeface="Arial" panose="020B0604020202020204" pitchFamily="34" charset="0"/>
                <a:cs typeface="Arial" panose="020B0604020202020204" pitchFamily="34" charset="0"/>
              </a:rPr>
            </a:br>
            <a:r>
              <a:rPr lang="en-GB" sz="1200">
                <a:solidFill>
                  <a:schemeClr val="tx1"/>
                </a:solidFill>
                <a:latin typeface="Arial" panose="020B0604020202020204" pitchFamily="34" charset="0"/>
                <a:cs typeface="Arial" panose="020B0604020202020204" pitchFamily="34" charset="0"/>
              </a:rPr>
              <a:t>(academic governance)</a:t>
            </a:r>
          </a:p>
        </p:txBody>
      </p:sp>
      <p:sp>
        <p:nvSpPr>
          <p:cNvPr id="10" name="Rectangle: Single Corner Snipped 9">
            <a:extLst>
              <a:ext uri="{FF2B5EF4-FFF2-40B4-BE49-F238E27FC236}">
                <a16:creationId xmlns:a16="http://schemas.microsoft.com/office/drawing/2014/main" id="{C96F353D-E320-4CBE-B1F8-A90230EACFDC}"/>
              </a:ext>
            </a:extLst>
          </p:cNvPr>
          <p:cNvSpPr/>
          <p:nvPr/>
        </p:nvSpPr>
        <p:spPr>
          <a:xfrm>
            <a:off x="7780110" y="3402319"/>
            <a:ext cx="1928954" cy="511238"/>
          </a:xfrm>
          <a:prstGeom prst="snip1Rect">
            <a:avLst/>
          </a:prstGeom>
          <a:solidFill>
            <a:schemeClr val="bg2"/>
          </a:solidFill>
          <a:ln w="19050">
            <a:solidFill>
              <a:srgbClr val="439B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Arial" panose="020B0604020202020204" pitchFamily="34" charset="0"/>
                <a:cs typeface="Arial" panose="020B0604020202020204" pitchFamily="34" charset="0"/>
                <a:hlinkClick r:id="rId8"/>
              </a:rPr>
              <a:t>Faculties </a:t>
            </a:r>
            <a:r>
              <a:rPr lang="en-GB" sz="1200">
                <a:solidFill>
                  <a:schemeClr val="tx1"/>
                </a:solidFill>
                <a:latin typeface="Arial" panose="020B0604020202020204" pitchFamily="34" charset="0"/>
                <a:cs typeface="Arial" panose="020B0604020202020204" pitchFamily="34" charset="0"/>
              </a:rPr>
              <a:t>&amp;</a:t>
            </a:r>
            <a:br>
              <a:rPr lang="en-GB" sz="1200">
                <a:solidFill>
                  <a:schemeClr val="tx1"/>
                </a:solidFill>
                <a:latin typeface="Arial" panose="020B0604020202020204" pitchFamily="34" charset="0"/>
                <a:cs typeface="Arial" panose="020B0604020202020204" pitchFamily="34" charset="0"/>
              </a:rPr>
            </a:br>
            <a:r>
              <a:rPr lang="en-GB" sz="1200">
                <a:solidFill>
                  <a:schemeClr val="tx1"/>
                </a:solidFill>
                <a:latin typeface="Arial" panose="020B0604020202020204" pitchFamily="34" charset="0"/>
                <a:cs typeface="Arial" panose="020B0604020202020204" pitchFamily="34" charset="0"/>
              </a:rPr>
              <a:t>corporate services</a:t>
            </a:r>
          </a:p>
        </p:txBody>
      </p:sp>
      <p:sp>
        <p:nvSpPr>
          <p:cNvPr id="2" name="Oval 1">
            <a:extLst>
              <a:ext uri="{FF2B5EF4-FFF2-40B4-BE49-F238E27FC236}">
                <a16:creationId xmlns:a16="http://schemas.microsoft.com/office/drawing/2014/main" id="{5215B241-3694-4F31-9247-A23F4DC8F113}"/>
              </a:ext>
            </a:extLst>
          </p:cNvPr>
          <p:cNvSpPr/>
          <p:nvPr/>
        </p:nvSpPr>
        <p:spPr>
          <a:xfrm>
            <a:off x="3195365" y="4503458"/>
            <a:ext cx="1317162" cy="818382"/>
          </a:xfrm>
          <a:prstGeom prst="ellipse">
            <a:avLst/>
          </a:prstGeom>
          <a:solidFill>
            <a:schemeClr val="bg2"/>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Arial" panose="020B0604020202020204" pitchFamily="34" charset="0"/>
                <a:cs typeface="Arial" panose="020B0604020202020204" pitchFamily="34" charset="0"/>
                <a:hlinkClick r:id="rId9"/>
              </a:rPr>
              <a:t>Strategy</a:t>
            </a:r>
            <a:endParaRPr lang="en-GB" sz="1200">
              <a:solidFill>
                <a:schemeClr val="tx1"/>
              </a:solidFill>
              <a:latin typeface="Arial" panose="020B0604020202020204" pitchFamily="34" charset="0"/>
              <a:cs typeface="Arial" panose="020B0604020202020204" pitchFamily="34" charset="0"/>
            </a:endParaRPr>
          </a:p>
        </p:txBody>
      </p:sp>
      <p:sp>
        <p:nvSpPr>
          <p:cNvPr id="3" name="Oval 2">
            <a:extLst>
              <a:ext uri="{FF2B5EF4-FFF2-40B4-BE49-F238E27FC236}">
                <a16:creationId xmlns:a16="http://schemas.microsoft.com/office/drawing/2014/main" id="{90F80C55-7281-4E9F-9E9C-0B27B3E0E33C}"/>
              </a:ext>
            </a:extLst>
          </p:cNvPr>
          <p:cNvSpPr/>
          <p:nvPr/>
        </p:nvSpPr>
        <p:spPr>
          <a:xfrm>
            <a:off x="5623367" y="4565266"/>
            <a:ext cx="2230850" cy="1152730"/>
          </a:xfrm>
          <a:prstGeom prst="ellipse">
            <a:avLst/>
          </a:prstGeom>
          <a:solidFill>
            <a:schemeClr val="bg2"/>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Arial" panose="020B0604020202020204" pitchFamily="34" charset="0"/>
                <a:cs typeface="Arial" panose="020B0604020202020204" pitchFamily="34" charset="0"/>
              </a:rPr>
              <a:t>University activity </a:t>
            </a:r>
          </a:p>
          <a:p>
            <a:pPr algn="ctr"/>
            <a:r>
              <a:rPr lang="en-GB" sz="1200">
                <a:solidFill>
                  <a:schemeClr val="tx1"/>
                </a:solidFill>
                <a:latin typeface="Arial" panose="020B0604020202020204" pitchFamily="34" charset="0"/>
                <a:cs typeface="Arial" panose="020B0604020202020204" pitchFamily="34" charset="0"/>
              </a:rPr>
              <a:t>Including student education, and research and innovation</a:t>
            </a:r>
          </a:p>
        </p:txBody>
      </p:sp>
      <p:sp>
        <p:nvSpPr>
          <p:cNvPr id="5" name="Oval 4">
            <a:extLst>
              <a:ext uri="{FF2B5EF4-FFF2-40B4-BE49-F238E27FC236}">
                <a16:creationId xmlns:a16="http://schemas.microsoft.com/office/drawing/2014/main" id="{047E07E7-578C-4781-9D2E-0CCFE508DB2D}"/>
              </a:ext>
            </a:extLst>
          </p:cNvPr>
          <p:cNvSpPr/>
          <p:nvPr/>
        </p:nvSpPr>
        <p:spPr>
          <a:xfrm>
            <a:off x="9894332" y="5252601"/>
            <a:ext cx="1696150" cy="1174796"/>
          </a:xfrm>
          <a:prstGeom prst="ellipse">
            <a:avLst/>
          </a:prstGeom>
          <a:solidFill>
            <a:schemeClr val="bg2"/>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Resource Allocation [Model] (RAM)</a:t>
            </a:r>
          </a:p>
        </p:txBody>
      </p:sp>
      <p:sp>
        <p:nvSpPr>
          <p:cNvPr id="6" name="Oval 5">
            <a:extLst>
              <a:ext uri="{FF2B5EF4-FFF2-40B4-BE49-F238E27FC236}">
                <a16:creationId xmlns:a16="http://schemas.microsoft.com/office/drawing/2014/main" id="{FF1DBA8C-A631-412D-9D1D-2E4099179982}"/>
              </a:ext>
            </a:extLst>
          </p:cNvPr>
          <p:cNvSpPr/>
          <p:nvPr/>
        </p:nvSpPr>
        <p:spPr>
          <a:xfrm>
            <a:off x="6381417" y="5839999"/>
            <a:ext cx="1696150" cy="867190"/>
          </a:xfrm>
          <a:prstGeom prst="ellipse">
            <a:avLst/>
          </a:prstGeom>
          <a:solidFill>
            <a:schemeClr val="bg2"/>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a:solidFill>
                  <a:schemeClr val="tx1"/>
                </a:solidFill>
                <a:latin typeface="Arial" panose="020B0604020202020204" pitchFamily="34" charset="0"/>
                <a:cs typeface="Arial" panose="020B0604020202020204" pitchFamily="34" charset="0"/>
                <a:hlinkClick r:id="rId10"/>
              </a:rPr>
              <a:t>Integrated Planning Exercise (IPE)</a:t>
            </a:r>
            <a:r>
              <a:rPr lang="en-GB" sz="1200">
                <a:solidFill>
                  <a:schemeClr val="tx1"/>
                </a:solidFill>
                <a:latin typeface="Arial" panose="020B0604020202020204" pitchFamily="34" charset="0"/>
                <a:cs typeface="Arial" panose="020B0604020202020204" pitchFamily="34" charset="0"/>
              </a:rPr>
              <a:t>*</a:t>
            </a:r>
          </a:p>
        </p:txBody>
      </p:sp>
      <p:cxnSp>
        <p:nvCxnSpPr>
          <p:cNvPr id="12" name="Connector: Curved 11">
            <a:extLst>
              <a:ext uri="{FF2B5EF4-FFF2-40B4-BE49-F238E27FC236}">
                <a16:creationId xmlns:a16="http://schemas.microsoft.com/office/drawing/2014/main" id="{04F7DE85-E2DC-4D30-AE24-594B6FB7C189}"/>
              </a:ext>
              <a:ext uri="{C183D7F6-B498-43B3-948B-1728B52AA6E4}">
                <adec:decorative xmlns:adec="http://schemas.microsoft.com/office/drawing/2017/decorative" val="1"/>
              </a:ext>
            </a:extLst>
          </p:cNvPr>
          <p:cNvCxnSpPr>
            <a:cxnSpLocks/>
            <a:stCxn id="7" idx="3"/>
            <a:endCxn id="2" idx="2"/>
          </p:cNvCxnSpPr>
          <p:nvPr/>
        </p:nvCxnSpPr>
        <p:spPr>
          <a:xfrm rot="16200000" flipH="1" flipV="1">
            <a:off x="2874490" y="520516"/>
            <a:ext cx="4713008" cy="4071258"/>
          </a:xfrm>
          <a:prstGeom prst="curvedConnector4">
            <a:avLst>
              <a:gd name="adj1" fmla="val -91"/>
              <a:gd name="adj2" fmla="val 100530"/>
            </a:avLst>
          </a:prstGeom>
          <a:ln w="19050">
            <a:solidFill>
              <a:srgbClr val="439B67"/>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Connector: Curved 13">
            <a:extLst>
              <a:ext uri="{FF2B5EF4-FFF2-40B4-BE49-F238E27FC236}">
                <a16:creationId xmlns:a16="http://schemas.microsoft.com/office/drawing/2014/main" id="{B8EA0998-B59E-45EA-999F-F6B79FDAE8F4}"/>
              </a:ext>
              <a:ext uri="{C183D7F6-B498-43B3-948B-1728B52AA6E4}">
                <adec:decorative xmlns:adec="http://schemas.microsoft.com/office/drawing/2017/decorative" val="1"/>
              </a:ext>
            </a:extLst>
          </p:cNvPr>
          <p:cNvCxnSpPr>
            <a:cxnSpLocks/>
            <a:stCxn id="8" idx="2"/>
            <a:endCxn id="2" idx="1"/>
          </p:cNvCxnSpPr>
          <p:nvPr/>
        </p:nvCxnSpPr>
        <p:spPr>
          <a:xfrm rot="10800000" flipV="1">
            <a:off x="3388259" y="1551673"/>
            <a:ext cx="2969916" cy="3071634"/>
          </a:xfrm>
          <a:prstGeom prst="curvedConnector2">
            <a:avLst/>
          </a:prstGeom>
          <a:ln w="19050">
            <a:solidFill>
              <a:srgbClr val="439B67"/>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Connector: Curved 18">
            <a:extLst>
              <a:ext uri="{FF2B5EF4-FFF2-40B4-BE49-F238E27FC236}">
                <a16:creationId xmlns:a16="http://schemas.microsoft.com/office/drawing/2014/main" id="{5FC44FA0-86BC-4C04-A3D9-D95501018D89}"/>
              </a:ext>
              <a:ext uri="{C183D7F6-B498-43B3-948B-1728B52AA6E4}">
                <adec:decorative xmlns:adec="http://schemas.microsoft.com/office/drawing/2017/decorative" val="1"/>
              </a:ext>
            </a:extLst>
          </p:cNvPr>
          <p:cNvCxnSpPr>
            <a:cxnSpLocks/>
            <a:stCxn id="9" idx="2"/>
            <a:endCxn id="2" idx="0"/>
          </p:cNvCxnSpPr>
          <p:nvPr/>
        </p:nvCxnSpPr>
        <p:spPr>
          <a:xfrm rot="10800000" flipV="1">
            <a:off x="3853948" y="2697131"/>
            <a:ext cx="2504229" cy="1806327"/>
          </a:xfrm>
          <a:prstGeom prst="curvedConnector2">
            <a:avLst/>
          </a:prstGeom>
          <a:ln w="19050">
            <a:solidFill>
              <a:srgbClr val="439B67"/>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2" name="Connector: Curved 21">
            <a:extLst>
              <a:ext uri="{FF2B5EF4-FFF2-40B4-BE49-F238E27FC236}">
                <a16:creationId xmlns:a16="http://schemas.microsoft.com/office/drawing/2014/main" id="{EF1C52BB-6EB0-4138-BEA0-FE1F4AA32D0B}"/>
              </a:ext>
              <a:ext uri="{C183D7F6-B498-43B3-948B-1728B52AA6E4}">
                <adec:decorative xmlns:adec="http://schemas.microsoft.com/office/drawing/2017/decorative" val="1"/>
              </a:ext>
            </a:extLst>
          </p:cNvPr>
          <p:cNvCxnSpPr>
            <a:cxnSpLocks/>
            <a:stCxn id="9" idx="1"/>
            <a:endCxn id="3" idx="1"/>
          </p:cNvCxnSpPr>
          <p:nvPr/>
        </p:nvCxnSpPr>
        <p:spPr>
          <a:xfrm rot="5400000">
            <a:off x="5860046" y="3045224"/>
            <a:ext cx="1778878" cy="1598835"/>
          </a:xfrm>
          <a:prstGeom prst="curvedConnector3">
            <a:avLst>
              <a:gd name="adj1" fmla="val 18964"/>
            </a:avLst>
          </a:prstGeom>
          <a:ln w="19050">
            <a:solidFill>
              <a:srgbClr val="439B67"/>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5" name="Connector: Curved 24">
            <a:extLst>
              <a:ext uri="{FF2B5EF4-FFF2-40B4-BE49-F238E27FC236}">
                <a16:creationId xmlns:a16="http://schemas.microsoft.com/office/drawing/2014/main" id="{DF5BD5D1-6136-4FA4-9A15-F648950D4547}"/>
              </a:ext>
              <a:ext uri="{C183D7F6-B498-43B3-948B-1728B52AA6E4}">
                <adec:decorative xmlns:adec="http://schemas.microsoft.com/office/drawing/2017/decorative" val="1"/>
              </a:ext>
            </a:extLst>
          </p:cNvPr>
          <p:cNvCxnSpPr>
            <a:cxnSpLocks/>
            <a:stCxn id="7" idx="3"/>
            <a:endCxn id="5" idx="6"/>
          </p:cNvCxnSpPr>
          <p:nvPr/>
        </p:nvCxnSpPr>
        <p:spPr>
          <a:xfrm rot="16200000" flipH="1">
            <a:off x="6608373" y="857892"/>
            <a:ext cx="5640358" cy="4323859"/>
          </a:xfrm>
          <a:prstGeom prst="curvedConnector4">
            <a:avLst>
              <a:gd name="adj1" fmla="val -229"/>
              <a:gd name="adj2" fmla="val 105287"/>
            </a:avLst>
          </a:prstGeom>
          <a:ln w="19050">
            <a:solidFill>
              <a:srgbClr val="439B67"/>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8" name="Connector: Curved 27">
            <a:extLst>
              <a:ext uri="{FF2B5EF4-FFF2-40B4-BE49-F238E27FC236}">
                <a16:creationId xmlns:a16="http://schemas.microsoft.com/office/drawing/2014/main" id="{1E2946C0-303A-4411-9C00-8C25A79C1D5C}"/>
              </a:ext>
              <a:ext uri="{C183D7F6-B498-43B3-948B-1728B52AA6E4}">
                <adec:decorative xmlns:adec="http://schemas.microsoft.com/office/drawing/2017/decorative" val="1"/>
              </a:ext>
            </a:extLst>
          </p:cNvPr>
          <p:cNvCxnSpPr>
            <a:cxnSpLocks/>
            <a:stCxn id="8" idx="0"/>
            <a:endCxn id="5" idx="7"/>
          </p:cNvCxnSpPr>
          <p:nvPr/>
        </p:nvCxnSpPr>
        <p:spPr>
          <a:xfrm>
            <a:off x="8739629" y="1551674"/>
            <a:ext cx="2602459" cy="3872973"/>
          </a:xfrm>
          <a:prstGeom prst="curvedConnector2">
            <a:avLst/>
          </a:prstGeom>
          <a:ln w="19050">
            <a:solidFill>
              <a:srgbClr val="439B67"/>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1" name="Connector: Curved 30">
            <a:extLst>
              <a:ext uri="{FF2B5EF4-FFF2-40B4-BE49-F238E27FC236}">
                <a16:creationId xmlns:a16="http://schemas.microsoft.com/office/drawing/2014/main" id="{3DBA9472-E21F-4EB3-B72E-11281A1CEBD0}"/>
              </a:ext>
              <a:ext uri="{C183D7F6-B498-43B3-948B-1728B52AA6E4}">
                <adec:decorative xmlns:adec="http://schemas.microsoft.com/office/drawing/2017/decorative" val="1"/>
              </a:ext>
            </a:extLst>
          </p:cNvPr>
          <p:cNvCxnSpPr>
            <a:cxnSpLocks/>
            <a:stCxn id="6" idx="6"/>
            <a:endCxn id="5" idx="4"/>
          </p:cNvCxnSpPr>
          <p:nvPr/>
        </p:nvCxnSpPr>
        <p:spPr>
          <a:xfrm>
            <a:off x="8077567" y="6273595"/>
            <a:ext cx="2664840" cy="153803"/>
          </a:xfrm>
          <a:prstGeom prst="curvedConnector4">
            <a:avLst>
              <a:gd name="adj1" fmla="val 34088"/>
              <a:gd name="adj2" fmla="val 248632"/>
            </a:avLst>
          </a:prstGeom>
          <a:ln w="19050">
            <a:solidFill>
              <a:srgbClr val="439B67"/>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4" name="Connector: Curved 33">
            <a:extLst>
              <a:ext uri="{FF2B5EF4-FFF2-40B4-BE49-F238E27FC236}">
                <a16:creationId xmlns:a16="http://schemas.microsoft.com/office/drawing/2014/main" id="{D0106F75-067E-4B31-8560-F3131842097D}"/>
              </a:ext>
              <a:ext uri="{C183D7F6-B498-43B3-948B-1728B52AA6E4}">
                <adec:decorative xmlns:adec="http://schemas.microsoft.com/office/drawing/2017/decorative" val="1"/>
              </a:ext>
            </a:extLst>
          </p:cNvPr>
          <p:cNvCxnSpPr>
            <a:cxnSpLocks/>
            <a:stCxn id="6" idx="2"/>
            <a:endCxn id="2" idx="4"/>
          </p:cNvCxnSpPr>
          <p:nvPr/>
        </p:nvCxnSpPr>
        <p:spPr>
          <a:xfrm rot="10800000">
            <a:off x="3853948" y="5321840"/>
            <a:ext cx="2527471" cy="951754"/>
          </a:xfrm>
          <a:prstGeom prst="curvedConnector2">
            <a:avLst/>
          </a:prstGeom>
          <a:ln w="19050">
            <a:solidFill>
              <a:srgbClr val="439B67"/>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9" name="Connector: Curved 38">
            <a:extLst>
              <a:ext uri="{FF2B5EF4-FFF2-40B4-BE49-F238E27FC236}">
                <a16:creationId xmlns:a16="http://schemas.microsoft.com/office/drawing/2014/main" id="{AF246A84-3357-49CC-A78D-85801D6BC852}"/>
              </a:ext>
              <a:ext uri="{C183D7F6-B498-43B3-948B-1728B52AA6E4}">
                <adec:decorative xmlns:adec="http://schemas.microsoft.com/office/drawing/2017/decorative" val="1"/>
              </a:ext>
            </a:extLst>
          </p:cNvPr>
          <p:cNvCxnSpPr>
            <a:cxnSpLocks/>
            <a:stCxn id="3" idx="6"/>
            <a:endCxn id="5" idx="2"/>
          </p:cNvCxnSpPr>
          <p:nvPr/>
        </p:nvCxnSpPr>
        <p:spPr>
          <a:xfrm>
            <a:off x="7854218" y="5141631"/>
            <a:ext cx="2040115" cy="698368"/>
          </a:xfrm>
          <a:prstGeom prst="curvedConnector3">
            <a:avLst>
              <a:gd name="adj1" fmla="val 18999"/>
            </a:avLst>
          </a:prstGeom>
          <a:ln w="19050">
            <a:solidFill>
              <a:srgbClr val="439B67"/>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CA36FCE5-E549-47D4-8BCF-5646EBA0A1BA}"/>
              </a:ext>
              <a:ext uri="{C183D7F6-B498-43B3-948B-1728B52AA6E4}">
                <adec:decorative xmlns:adec="http://schemas.microsoft.com/office/drawing/2017/decorative" val="1"/>
              </a:ext>
            </a:extLst>
          </p:cNvPr>
          <p:cNvCxnSpPr>
            <a:cxnSpLocks/>
            <a:stCxn id="9" idx="3"/>
            <a:endCxn id="8" idx="1"/>
          </p:cNvCxnSpPr>
          <p:nvPr/>
        </p:nvCxnSpPr>
        <p:spPr>
          <a:xfrm flipV="1">
            <a:off x="7548902" y="1809863"/>
            <a:ext cx="0" cy="629199"/>
          </a:xfrm>
          <a:prstGeom prst="straightConnector1">
            <a:avLst/>
          </a:prstGeom>
          <a:ln w="19050">
            <a:solidFill>
              <a:srgbClr val="439B67"/>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BF08DAC3-4BAA-4133-BAC1-8782750F14C4}"/>
              </a:ext>
              <a:ext uri="{C183D7F6-B498-43B3-948B-1728B52AA6E4}">
                <adec:decorative xmlns:adec="http://schemas.microsoft.com/office/drawing/2017/decorative" val="1"/>
              </a:ext>
            </a:extLst>
          </p:cNvPr>
          <p:cNvCxnSpPr>
            <a:cxnSpLocks/>
            <a:stCxn id="8" idx="3"/>
            <a:endCxn id="7" idx="1"/>
          </p:cNvCxnSpPr>
          <p:nvPr/>
        </p:nvCxnSpPr>
        <p:spPr>
          <a:xfrm flipH="1" flipV="1">
            <a:off x="7266624" y="734292"/>
            <a:ext cx="282279" cy="559193"/>
          </a:xfrm>
          <a:prstGeom prst="straightConnector1">
            <a:avLst/>
          </a:prstGeom>
          <a:ln w="19050">
            <a:solidFill>
              <a:srgbClr val="439B67"/>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1" name="Connector: Curved 50">
            <a:extLst>
              <a:ext uri="{FF2B5EF4-FFF2-40B4-BE49-F238E27FC236}">
                <a16:creationId xmlns:a16="http://schemas.microsoft.com/office/drawing/2014/main" id="{BD7DFC68-0493-4844-9377-30DBAD1575A0}"/>
              </a:ext>
              <a:ext uri="{C183D7F6-B498-43B3-948B-1728B52AA6E4}">
                <adec:decorative xmlns:adec="http://schemas.microsoft.com/office/drawing/2017/decorative" val="1"/>
              </a:ext>
            </a:extLst>
          </p:cNvPr>
          <p:cNvCxnSpPr>
            <a:cxnSpLocks/>
            <a:stCxn id="2" idx="5"/>
            <a:endCxn id="3" idx="3"/>
          </p:cNvCxnSpPr>
          <p:nvPr/>
        </p:nvCxnSpPr>
        <p:spPr>
          <a:xfrm rot="16200000" flipH="1">
            <a:off x="4961254" y="4560370"/>
            <a:ext cx="347192" cy="1630434"/>
          </a:xfrm>
          <a:prstGeom prst="curvedConnector3">
            <a:avLst>
              <a:gd name="adj1" fmla="val 168334"/>
            </a:avLst>
          </a:prstGeom>
          <a:ln w="19050">
            <a:solidFill>
              <a:srgbClr val="439B67"/>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4" name="Connector: Curved 113">
            <a:extLst>
              <a:ext uri="{FF2B5EF4-FFF2-40B4-BE49-F238E27FC236}">
                <a16:creationId xmlns:a16="http://schemas.microsoft.com/office/drawing/2014/main" id="{5940924C-F781-46EA-AF42-01DDE8844F1C}"/>
              </a:ext>
              <a:ext uri="{C183D7F6-B498-43B3-948B-1728B52AA6E4}">
                <adec:decorative xmlns:adec="http://schemas.microsoft.com/office/drawing/2017/decorative" val="1"/>
              </a:ext>
            </a:extLst>
          </p:cNvPr>
          <p:cNvCxnSpPr>
            <a:cxnSpLocks/>
            <a:endCxn id="3" idx="7"/>
          </p:cNvCxnSpPr>
          <p:nvPr/>
        </p:nvCxnSpPr>
        <p:spPr>
          <a:xfrm rot="5400000">
            <a:off x="7725791" y="3715283"/>
            <a:ext cx="820522" cy="1217070"/>
          </a:xfrm>
          <a:prstGeom prst="curvedConnector3">
            <a:avLst>
              <a:gd name="adj1" fmla="val 50000"/>
            </a:avLst>
          </a:prstGeom>
          <a:ln w="19050">
            <a:solidFill>
              <a:srgbClr val="439B67"/>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8" name="Connector: Curved 117">
            <a:extLst>
              <a:ext uri="{FF2B5EF4-FFF2-40B4-BE49-F238E27FC236}">
                <a16:creationId xmlns:a16="http://schemas.microsoft.com/office/drawing/2014/main" id="{95E5DF99-F7F8-4926-999B-F095B34B6CBE}"/>
              </a:ext>
              <a:ext uri="{C183D7F6-B498-43B3-948B-1728B52AA6E4}">
                <adec:decorative xmlns:adec="http://schemas.microsoft.com/office/drawing/2017/decorative" val="1"/>
              </a:ext>
            </a:extLst>
          </p:cNvPr>
          <p:cNvCxnSpPr>
            <a:cxnSpLocks/>
            <a:stCxn id="5" idx="1"/>
          </p:cNvCxnSpPr>
          <p:nvPr/>
        </p:nvCxnSpPr>
        <p:spPr>
          <a:xfrm rot="16200000" flipV="1">
            <a:off x="9042542" y="4324461"/>
            <a:ext cx="1766708" cy="433663"/>
          </a:xfrm>
          <a:prstGeom prst="curvedConnector2">
            <a:avLst/>
          </a:prstGeom>
          <a:ln w="19050">
            <a:solidFill>
              <a:srgbClr val="439B67"/>
            </a:solidFill>
            <a:tailEnd type="triangle" w="lg" len="lg"/>
          </a:ln>
        </p:spPr>
        <p:style>
          <a:lnRef idx="1">
            <a:schemeClr val="accent1"/>
          </a:lnRef>
          <a:fillRef idx="0">
            <a:schemeClr val="accent1"/>
          </a:fillRef>
          <a:effectRef idx="0">
            <a:schemeClr val="accent1"/>
          </a:effectRef>
          <a:fontRef idx="minor">
            <a:schemeClr val="tx1"/>
          </a:fontRef>
        </p:style>
      </p:cxnSp>
      <p:sp>
        <p:nvSpPr>
          <p:cNvPr id="160" name="TextBox 159">
            <a:extLst>
              <a:ext uri="{FF2B5EF4-FFF2-40B4-BE49-F238E27FC236}">
                <a16:creationId xmlns:a16="http://schemas.microsoft.com/office/drawing/2014/main" id="{9F853ED4-DFA3-4051-9FDE-C6258C4C6DD7}"/>
              </a:ext>
            </a:extLst>
          </p:cNvPr>
          <p:cNvSpPr txBox="1"/>
          <p:nvPr/>
        </p:nvSpPr>
        <p:spPr>
          <a:xfrm>
            <a:off x="7984426" y="4054978"/>
            <a:ext cx="1400871" cy="707886"/>
          </a:xfrm>
          <a:custGeom>
            <a:avLst/>
            <a:gdLst>
              <a:gd name="connsiteX0" fmla="*/ 0 w 1400871"/>
              <a:gd name="connsiteY0" fmla="*/ 0 h 738664"/>
              <a:gd name="connsiteX1" fmla="*/ 1400871 w 1400871"/>
              <a:gd name="connsiteY1" fmla="*/ 0 h 738664"/>
              <a:gd name="connsiteX2" fmla="*/ 1400871 w 1400871"/>
              <a:gd name="connsiteY2" fmla="*/ 738664 h 738664"/>
              <a:gd name="connsiteX3" fmla="*/ 0 w 1400871"/>
              <a:gd name="connsiteY3" fmla="*/ 738664 h 738664"/>
              <a:gd name="connsiteX4" fmla="*/ 0 w 1400871"/>
              <a:gd name="connsiteY4" fmla="*/ 0 h 738664"/>
              <a:gd name="connsiteX0" fmla="*/ 60960 w 1400871"/>
              <a:gd name="connsiteY0" fmla="*/ 0 h 746284"/>
              <a:gd name="connsiteX1" fmla="*/ 1400871 w 1400871"/>
              <a:gd name="connsiteY1" fmla="*/ 7620 h 746284"/>
              <a:gd name="connsiteX2" fmla="*/ 1400871 w 1400871"/>
              <a:gd name="connsiteY2" fmla="*/ 746284 h 746284"/>
              <a:gd name="connsiteX3" fmla="*/ 0 w 1400871"/>
              <a:gd name="connsiteY3" fmla="*/ 746284 h 746284"/>
              <a:gd name="connsiteX4" fmla="*/ 60960 w 1400871"/>
              <a:gd name="connsiteY4" fmla="*/ 0 h 746284"/>
              <a:gd name="connsiteX0" fmla="*/ 60960 w 1400871"/>
              <a:gd name="connsiteY0" fmla="*/ 0 h 746284"/>
              <a:gd name="connsiteX1" fmla="*/ 1393251 w 1400871"/>
              <a:gd name="connsiteY1" fmla="*/ 76200 h 746284"/>
              <a:gd name="connsiteX2" fmla="*/ 1400871 w 1400871"/>
              <a:gd name="connsiteY2" fmla="*/ 746284 h 746284"/>
              <a:gd name="connsiteX3" fmla="*/ 0 w 1400871"/>
              <a:gd name="connsiteY3" fmla="*/ 746284 h 746284"/>
              <a:gd name="connsiteX4" fmla="*/ 60960 w 1400871"/>
              <a:gd name="connsiteY4" fmla="*/ 0 h 7462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0871" h="746284">
                <a:moveTo>
                  <a:pt x="60960" y="0"/>
                </a:moveTo>
                <a:lnTo>
                  <a:pt x="1393251" y="76200"/>
                </a:lnTo>
                <a:lnTo>
                  <a:pt x="1400871" y="746284"/>
                </a:lnTo>
                <a:lnTo>
                  <a:pt x="0" y="746284"/>
                </a:lnTo>
                <a:lnTo>
                  <a:pt x="60960" y="0"/>
                </a:lnTo>
                <a:close/>
              </a:path>
            </a:pathLst>
          </a:custGeom>
          <a:solidFill>
            <a:schemeClr val="bg1"/>
          </a:solidFill>
          <a:ln>
            <a:noFill/>
          </a:ln>
        </p:spPr>
        <p:txBody>
          <a:bodyPr wrap="square" rtlCol="0">
            <a:spAutoFit/>
          </a:bodyPr>
          <a:lstStyle>
            <a:defPPr>
              <a:defRPr lang="en-US"/>
            </a:defPPr>
            <a:lvl1pPr>
              <a:defRPr sz="1050" b="0">
                <a:latin typeface="Arial" panose="020B0604020202020204" pitchFamily="34" charset="0"/>
                <a:cs typeface="Arial" panose="020B0604020202020204" pitchFamily="34" charset="0"/>
              </a:defRPr>
            </a:lvl1pPr>
          </a:lstStyle>
          <a:p>
            <a:r>
              <a:rPr lang="en-GB" sz="1000">
                <a:hlinkClick r:id="rId11"/>
              </a:rPr>
              <a:t>approves research grant applications through Faculty Research Office</a:t>
            </a:r>
            <a:endParaRPr lang="en-GB" sz="1000"/>
          </a:p>
        </p:txBody>
      </p:sp>
      <p:sp>
        <p:nvSpPr>
          <p:cNvPr id="161" name="TextBox 160">
            <a:extLst>
              <a:ext uri="{FF2B5EF4-FFF2-40B4-BE49-F238E27FC236}">
                <a16:creationId xmlns:a16="http://schemas.microsoft.com/office/drawing/2014/main" id="{56D8D6C5-8B99-44C6-9A83-AE9637B15DF3}"/>
              </a:ext>
            </a:extLst>
          </p:cNvPr>
          <p:cNvSpPr txBox="1"/>
          <p:nvPr/>
        </p:nvSpPr>
        <p:spPr>
          <a:xfrm>
            <a:off x="10199891" y="494109"/>
            <a:ext cx="756148" cy="253916"/>
          </a:xfrm>
          <a:custGeom>
            <a:avLst/>
            <a:gdLst>
              <a:gd name="connsiteX0" fmla="*/ 0 w 740908"/>
              <a:gd name="connsiteY0" fmla="*/ 0 h 253916"/>
              <a:gd name="connsiteX1" fmla="*/ 740908 w 740908"/>
              <a:gd name="connsiteY1" fmla="*/ 0 h 253916"/>
              <a:gd name="connsiteX2" fmla="*/ 740908 w 740908"/>
              <a:gd name="connsiteY2" fmla="*/ 253916 h 253916"/>
              <a:gd name="connsiteX3" fmla="*/ 0 w 740908"/>
              <a:gd name="connsiteY3" fmla="*/ 253916 h 253916"/>
              <a:gd name="connsiteX4" fmla="*/ 0 w 740908"/>
              <a:gd name="connsiteY4" fmla="*/ 0 h 253916"/>
              <a:gd name="connsiteX0" fmla="*/ 0 w 756148"/>
              <a:gd name="connsiteY0" fmla="*/ 83820 h 253916"/>
              <a:gd name="connsiteX1" fmla="*/ 756148 w 756148"/>
              <a:gd name="connsiteY1" fmla="*/ 0 h 253916"/>
              <a:gd name="connsiteX2" fmla="*/ 756148 w 756148"/>
              <a:gd name="connsiteY2" fmla="*/ 253916 h 253916"/>
              <a:gd name="connsiteX3" fmla="*/ 15240 w 756148"/>
              <a:gd name="connsiteY3" fmla="*/ 253916 h 253916"/>
              <a:gd name="connsiteX4" fmla="*/ 0 w 756148"/>
              <a:gd name="connsiteY4" fmla="*/ 83820 h 253916"/>
              <a:gd name="connsiteX0" fmla="*/ 0 w 756148"/>
              <a:gd name="connsiteY0" fmla="*/ 83820 h 253916"/>
              <a:gd name="connsiteX1" fmla="*/ 756148 w 756148"/>
              <a:gd name="connsiteY1" fmla="*/ 0 h 253916"/>
              <a:gd name="connsiteX2" fmla="*/ 740908 w 756148"/>
              <a:gd name="connsiteY2" fmla="*/ 192956 h 253916"/>
              <a:gd name="connsiteX3" fmla="*/ 15240 w 756148"/>
              <a:gd name="connsiteY3" fmla="*/ 253916 h 253916"/>
              <a:gd name="connsiteX4" fmla="*/ 0 w 756148"/>
              <a:gd name="connsiteY4" fmla="*/ 83820 h 2539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6148" h="253916">
                <a:moveTo>
                  <a:pt x="0" y="83820"/>
                </a:moveTo>
                <a:lnTo>
                  <a:pt x="756148" y="0"/>
                </a:lnTo>
                <a:lnTo>
                  <a:pt x="740908" y="192956"/>
                </a:lnTo>
                <a:lnTo>
                  <a:pt x="15240" y="253916"/>
                </a:lnTo>
                <a:lnTo>
                  <a:pt x="0" y="83820"/>
                </a:lnTo>
                <a:close/>
              </a:path>
            </a:pathLst>
          </a:custGeom>
          <a:solidFill>
            <a:schemeClr val="bg1"/>
          </a:solidFill>
          <a:ln>
            <a:noFill/>
          </a:ln>
        </p:spPr>
        <p:txBody>
          <a:bodyPr wrap="square" rtlCol="0">
            <a:spAutoFit/>
          </a:bodyPr>
          <a:lstStyle/>
          <a:p>
            <a:r>
              <a:rPr lang="en-GB" sz="1050">
                <a:latin typeface="Arial" panose="020B0604020202020204" pitchFamily="34" charset="0"/>
                <a:cs typeface="Arial" panose="020B0604020202020204" pitchFamily="34" charset="0"/>
              </a:rPr>
              <a:t>approves</a:t>
            </a:r>
          </a:p>
        </p:txBody>
      </p:sp>
      <p:sp>
        <p:nvSpPr>
          <p:cNvPr id="162" name="TextBox 161">
            <a:extLst>
              <a:ext uri="{FF2B5EF4-FFF2-40B4-BE49-F238E27FC236}">
                <a16:creationId xmlns:a16="http://schemas.microsoft.com/office/drawing/2014/main" id="{18599E3A-1360-4F1B-831F-42D75535DBCA}"/>
              </a:ext>
            </a:extLst>
          </p:cNvPr>
          <p:cNvSpPr txBox="1"/>
          <p:nvPr/>
        </p:nvSpPr>
        <p:spPr>
          <a:xfrm>
            <a:off x="9409987" y="1813514"/>
            <a:ext cx="922144" cy="253916"/>
          </a:xfrm>
          <a:custGeom>
            <a:avLst/>
            <a:gdLst>
              <a:gd name="connsiteX0" fmla="*/ 0 w 875561"/>
              <a:gd name="connsiteY0" fmla="*/ 0 h 253916"/>
              <a:gd name="connsiteX1" fmla="*/ 875561 w 875561"/>
              <a:gd name="connsiteY1" fmla="*/ 0 h 253916"/>
              <a:gd name="connsiteX2" fmla="*/ 875561 w 875561"/>
              <a:gd name="connsiteY2" fmla="*/ 253916 h 253916"/>
              <a:gd name="connsiteX3" fmla="*/ 0 w 875561"/>
              <a:gd name="connsiteY3" fmla="*/ 253916 h 253916"/>
              <a:gd name="connsiteX4" fmla="*/ 0 w 875561"/>
              <a:gd name="connsiteY4" fmla="*/ 0 h 253916"/>
              <a:gd name="connsiteX0" fmla="*/ 0 w 875561"/>
              <a:gd name="connsiteY0" fmla="*/ 0 h 253916"/>
              <a:gd name="connsiteX1" fmla="*/ 875561 w 875561"/>
              <a:gd name="connsiteY1" fmla="*/ 0 h 253916"/>
              <a:gd name="connsiteX2" fmla="*/ 784121 w 875561"/>
              <a:gd name="connsiteY2" fmla="*/ 246296 h 253916"/>
              <a:gd name="connsiteX3" fmla="*/ 0 w 875561"/>
              <a:gd name="connsiteY3" fmla="*/ 253916 h 253916"/>
              <a:gd name="connsiteX4" fmla="*/ 0 w 875561"/>
              <a:gd name="connsiteY4" fmla="*/ 0 h 253916"/>
              <a:gd name="connsiteX0" fmla="*/ 129540 w 875561"/>
              <a:gd name="connsiteY0" fmla="*/ 0 h 322496"/>
              <a:gd name="connsiteX1" fmla="*/ 875561 w 875561"/>
              <a:gd name="connsiteY1" fmla="*/ 68580 h 322496"/>
              <a:gd name="connsiteX2" fmla="*/ 784121 w 875561"/>
              <a:gd name="connsiteY2" fmla="*/ 314876 h 322496"/>
              <a:gd name="connsiteX3" fmla="*/ 0 w 875561"/>
              <a:gd name="connsiteY3" fmla="*/ 322496 h 322496"/>
              <a:gd name="connsiteX4" fmla="*/ 129540 w 875561"/>
              <a:gd name="connsiteY4" fmla="*/ 0 h 322496"/>
              <a:gd name="connsiteX0" fmla="*/ 83820 w 875561"/>
              <a:gd name="connsiteY0" fmla="*/ 0 h 314876"/>
              <a:gd name="connsiteX1" fmla="*/ 875561 w 875561"/>
              <a:gd name="connsiteY1" fmla="*/ 60960 h 314876"/>
              <a:gd name="connsiteX2" fmla="*/ 784121 w 875561"/>
              <a:gd name="connsiteY2" fmla="*/ 307256 h 314876"/>
              <a:gd name="connsiteX3" fmla="*/ 0 w 875561"/>
              <a:gd name="connsiteY3" fmla="*/ 314876 h 314876"/>
              <a:gd name="connsiteX4" fmla="*/ 83820 w 875561"/>
              <a:gd name="connsiteY4" fmla="*/ 0 h 314876"/>
              <a:gd name="connsiteX0" fmla="*/ 83820 w 837461"/>
              <a:gd name="connsiteY0" fmla="*/ 0 h 314876"/>
              <a:gd name="connsiteX1" fmla="*/ 837461 w 837461"/>
              <a:gd name="connsiteY1" fmla="*/ 30480 h 314876"/>
              <a:gd name="connsiteX2" fmla="*/ 784121 w 837461"/>
              <a:gd name="connsiteY2" fmla="*/ 307256 h 314876"/>
              <a:gd name="connsiteX3" fmla="*/ 0 w 837461"/>
              <a:gd name="connsiteY3" fmla="*/ 314876 h 314876"/>
              <a:gd name="connsiteX4" fmla="*/ 83820 w 837461"/>
              <a:gd name="connsiteY4" fmla="*/ 0 h 314876"/>
              <a:gd name="connsiteX0" fmla="*/ 83820 w 887638"/>
              <a:gd name="connsiteY0" fmla="*/ 0 h 314876"/>
              <a:gd name="connsiteX1" fmla="*/ 837461 w 887638"/>
              <a:gd name="connsiteY1" fmla="*/ 30480 h 314876"/>
              <a:gd name="connsiteX2" fmla="*/ 887638 w 887638"/>
              <a:gd name="connsiteY2" fmla="*/ 195113 h 314876"/>
              <a:gd name="connsiteX3" fmla="*/ 0 w 887638"/>
              <a:gd name="connsiteY3" fmla="*/ 314876 h 314876"/>
              <a:gd name="connsiteX4" fmla="*/ 83820 w 887638"/>
              <a:gd name="connsiteY4" fmla="*/ 0 h 314876"/>
              <a:gd name="connsiteX0" fmla="*/ 118326 w 922144"/>
              <a:gd name="connsiteY0" fmla="*/ 0 h 280370"/>
              <a:gd name="connsiteX1" fmla="*/ 871967 w 922144"/>
              <a:gd name="connsiteY1" fmla="*/ 30480 h 280370"/>
              <a:gd name="connsiteX2" fmla="*/ 922144 w 922144"/>
              <a:gd name="connsiteY2" fmla="*/ 195113 h 280370"/>
              <a:gd name="connsiteX3" fmla="*/ 0 w 922144"/>
              <a:gd name="connsiteY3" fmla="*/ 280370 h 280370"/>
              <a:gd name="connsiteX4" fmla="*/ 118326 w 922144"/>
              <a:gd name="connsiteY4" fmla="*/ 0 h 280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144" h="280370">
                <a:moveTo>
                  <a:pt x="118326" y="0"/>
                </a:moveTo>
                <a:lnTo>
                  <a:pt x="871967" y="30480"/>
                </a:lnTo>
                <a:lnTo>
                  <a:pt x="922144" y="195113"/>
                </a:lnTo>
                <a:lnTo>
                  <a:pt x="0" y="280370"/>
                </a:lnTo>
                <a:lnTo>
                  <a:pt x="118326" y="0"/>
                </a:lnTo>
                <a:close/>
              </a:path>
            </a:pathLst>
          </a:custGeom>
          <a:solidFill>
            <a:schemeClr val="bg1"/>
          </a:solidFill>
          <a:ln>
            <a:noFill/>
          </a:ln>
        </p:spPr>
        <p:txBody>
          <a:bodyPr wrap="square" rtlCol="0">
            <a:spAutoFit/>
          </a:bodyPr>
          <a:lstStyle>
            <a:defPPr>
              <a:defRPr lang="en-US"/>
            </a:defPPr>
            <a:lvl1pPr>
              <a:defRPr sz="1050" b="1">
                <a:latin typeface="Arial" panose="020B0604020202020204" pitchFamily="34" charset="0"/>
                <a:cs typeface="Arial" panose="020B0604020202020204" pitchFamily="34" charset="0"/>
              </a:defRPr>
            </a:lvl1pPr>
          </a:lstStyle>
          <a:p>
            <a:r>
              <a:rPr lang="en-GB" b="0"/>
              <a:t>implements</a:t>
            </a:r>
          </a:p>
        </p:txBody>
      </p:sp>
      <p:sp>
        <p:nvSpPr>
          <p:cNvPr id="169" name="TextBox 168">
            <a:extLst>
              <a:ext uri="{FF2B5EF4-FFF2-40B4-BE49-F238E27FC236}">
                <a16:creationId xmlns:a16="http://schemas.microsoft.com/office/drawing/2014/main" id="{BE2229C1-A101-4C15-BB2F-6640771A8E1B}"/>
              </a:ext>
            </a:extLst>
          </p:cNvPr>
          <p:cNvSpPr txBox="1"/>
          <p:nvPr/>
        </p:nvSpPr>
        <p:spPr>
          <a:xfrm>
            <a:off x="8385558" y="5328816"/>
            <a:ext cx="1230704" cy="553998"/>
          </a:xfrm>
          <a:custGeom>
            <a:avLst/>
            <a:gdLst>
              <a:gd name="connsiteX0" fmla="*/ 0 w 1268804"/>
              <a:gd name="connsiteY0" fmla="*/ 0 h 577081"/>
              <a:gd name="connsiteX1" fmla="*/ 1268804 w 1268804"/>
              <a:gd name="connsiteY1" fmla="*/ 0 h 577081"/>
              <a:gd name="connsiteX2" fmla="*/ 1268804 w 1268804"/>
              <a:gd name="connsiteY2" fmla="*/ 577081 h 577081"/>
              <a:gd name="connsiteX3" fmla="*/ 0 w 1268804"/>
              <a:gd name="connsiteY3" fmla="*/ 577081 h 577081"/>
              <a:gd name="connsiteX4" fmla="*/ 0 w 1268804"/>
              <a:gd name="connsiteY4" fmla="*/ 0 h 577081"/>
              <a:gd name="connsiteX0" fmla="*/ 0 w 1268804"/>
              <a:gd name="connsiteY0" fmla="*/ 0 h 577081"/>
              <a:gd name="connsiteX1" fmla="*/ 1268804 w 1268804"/>
              <a:gd name="connsiteY1" fmla="*/ 0 h 577081"/>
              <a:gd name="connsiteX2" fmla="*/ 1253564 w 1268804"/>
              <a:gd name="connsiteY2" fmla="*/ 478021 h 577081"/>
              <a:gd name="connsiteX3" fmla="*/ 0 w 1268804"/>
              <a:gd name="connsiteY3" fmla="*/ 577081 h 577081"/>
              <a:gd name="connsiteX4" fmla="*/ 0 w 1268804"/>
              <a:gd name="connsiteY4" fmla="*/ 0 h 577081"/>
              <a:gd name="connsiteX0" fmla="*/ 83820 w 1268804"/>
              <a:gd name="connsiteY0" fmla="*/ 0 h 599941"/>
              <a:gd name="connsiteX1" fmla="*/ 1268804 w 1268804"/>
              <a:gd name="connsiteY1" fmla="*/ 22860 h 599941"/>
              <a:gd name="connsiteX2" fmla="*/ 1253564 w 1268804"/>
              <a:gd name="connsiteY2" fmla="*/ 500881 h 599941"/>
              <a:gd name="connsiteX3" fmla="*/ 0 w 1268804"/>
              <a:gd name="connsiteY3" fmla="*/ 599941 h 599941"/>
              <a:gd name="connsiteX4" fmla="*/ 83820 w 1268804"/>
              <a:gd name="connsiteY4" fmla="*/ 0 h 599941"/>
              <a:gd name="connsiteX0" fmla="*/ 45720 w 1230704"/>
              <a:gd name="connsiteY0" fmla="*/ 0 h 622801"/>
              <a:gd name="connsiteX1" fmla="*/ 1230704 w 1230704"/>
              <a:gd name="connsiteY1" fmla="*/ 22860 h 622801"/>
              <a:gd name="connsiteX2" fmla="*/ 1215464 w 1230704"/>
              <a:gd name="connsiteY2" fmla="*/ 500881 h 622801"/>
              <a:gd name="connsiteX3" fmla="*/ 0 w 1230704"/>
              <a:gd name="connsiteY3" fmla="*/ 622801 h 622801"/>
              <a:gd name="connsiteX4" fmla="*/ 45720 w 1230704"/>
              <a:gd name="connsiteY4" fmla="*/ 0 h 622801"/>
              <a:gd name="connsiteX0" fmla="*/ 76200 w 1230704"/>
              <a:gd name="connsiteY0" fmla="*/ 0 h 607561"/>
              <a:gd name="connsiteX1" fmla="*/ 1230704 w 1230704"/>
              <a:gd name="connsiteY1" fmla="*/ 7620 h 607561"/>
              <a:gd name="connsiteX2" fmla="*/ 1215464 w 1230704"/>
              <a:gd name="connsiteY2" fmla="*/ 485641 h 607561"/>
              <a:gd name="connsiteX3" fmla="*/ 0 w 1230704"/>
              <a:gd name="connsiteY3" fmla="*/ 607561 h 607561"/>
              <a:gd name="connsiteX4" fmla="*/ 76200 w 1230704"/>
              <a:gd name="connsiteY4" fmla="*/ 0 h 607561"/>
              <a:gd name="connsiteX0" fmla="*/ 76200 w 1230704"/>
              <a:gd name="connsiteY0" fmla="*/ 0 h 607561"/>
              <a:gd name="connsiteX1" fmla="*/ 1230704 w 1230704"/>
              <a:gd name="connsiteY1" fmla="*/ 7620 h 607561"/>
              <a:gd name="connsiteX2" fmla="*/ 758264 w 1230704"/>
              <a:gd name="connsiteY2" fmla="*/ 585922 h 607561"/>
              <a:gd name="connsiteX3" fmla="*/ 0 w 1230704"/>
              <a:gd name="connsiteY3" fmla="*/ 607561 h 607561"/>
              <a:gd name="connsiteX4" fmla="*/ 76200 w 1230704"/>
              <a:gd name="connsiteY4" fmla="*/ 0 h 607561"/>
              <a:gd name="connsiteX0" fmla="*/ 76200 w 1230704"/>
              <a:gd name="connsiteY0" fmla="*/ 0 h 607561"/>
              <a:gd name="connsiteX1" fmla="*/ 1230704 w 1230704"/>
              <a:gd name="connsiteY1" fmla="*/ 7620 h 607561"/>
              <a:gd name="connsiteX2" fmla="*/ 567764 w 1230704"/>
              <a:gd name="connsiteY2" fmla="*/ 569209 h 607561"/>
              <a:gd name="connsiteX3" fmla="*/ 0 w 1230704"/>
              <a:gd name="connsiteY3" fmla="*/ 607561 h 607561"/>
              <a:gd name="connsiteX4" fmla="*/ 76200 w 1230704"/>
              <a:gd name="connsiteY4" fmla="*/ 0 h 6075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0704" h="607561">
                <a:moveTo>
                  <a:pt x="76200" y="0"/>
                </a:moveTo>
                <a:lnTo>
                  <a:pt x="1230704" y="7620"/>
                </a:lnTo>
                <a:lnTo>
                  <a:pt x="567764" y="569209"/>
                </a:lnTo>
                <a:lnTo>
                  <a:pt x="0" y="607561"/>
                </a:lnTo>
                <a:lnTo>
                  <a:pt x="76200" y="0"/>
                </a:lnTo>
                <a:close/>
              </a:path>
            </a:pathLst>
          </a:custGeom>
          <a:solidFill>
            <a:schemeClr val="bg1"/>
          </a:solidFill>
          <a:ln>
            <a:noFill/>
          </a:ln>
        </p:spPr>
        <p:txBody>
          <a:bodyPr wrap="square" rtlCol="0">
            <a:spAutoFit/>
          </a:bodyPr>
          <a:lstStyle>
            <a:defPPr>
              <a:defRPr lang="en-US"/>
            </a:defPPr>
            <a:lvl1pPr>
              <a:defRPr sz="1050" b="0">
                <a:latin typeface="Arial" panose="020B0604020202020204" pitchFamily="34" charset="0"/>
                <a:cs typeface="Arial" panose="020B0604020202020204" pitchFamily="34" charset="0"/>
              </a:defRPr>
            </a:lvl1pPr>
          </a:lstStyle>
          <a:p>
            <a:r>
              <a:rPr lang="en-GB" sz="1000"/>
              <a:t>student fee and research grant </a:t>
            </a:r>
            <a:r>
              <a:rPr lang="en-GB" sz="1000">
                <a:hlinkClick r:id="rId12"/>
              </a:rPr>
              <a:t>income</a:t>
            </a:r>
            <a:endParaRPr lang="en-GB" sz="1000"/>
          </a:p>
        </p:txBody>
      </p:sp>
      <p:cxnSp>
        <p:nvCxnSpPr>
          <p:cNvPr id="180" name="Connector: Curved 179">
            <a:extLst>
              <a:ext uri="{FF2B5EF4-FFF2-40B4-BE49-F238E27FC236}">
                <a16:creationId xmlns:a16="http://schemas.microsoft.com/office/drawing/2014/main" id="{BC462C12-060E-4975-9CF6-A9BCA4D9B36C}"/>
              </a:ext>
              <a:ext uri="{C183D7F6-B498-43B3-948B-1728B52AA6E4}">
                <adec:decorative xmlns:adec="http://schemas.microsoft.com/office/drawing/2017/decorative" val="1"/>
              </a:ext>
            </a:extLst>
          </p:cNvPr>
          <p:cNvCxnSpPr>
            <a:cxnSpLocks/>
            <a:endCxn id="3" idx="0"/>
          </p:cNvCxnSpPr>
          <p:nvPr/>
        </p:nvCxnSpPr>
        <p:spPr>
          <a:xfrm rot="10800000" flipV="1">
            <a:off x="6738792" y="3657938"/>
            <a:ext cx="1041318" cy="907328"/>
          </a:xfrm>
          <a:prstGeom prst="curvedConnector2">
            <a:avLst/>
          </a:prstGeom>
          <a:ln w="19050">
            <a:solidFill>
              <a:srgbClr val="439B67"/>
            </a:solidFill>
            <a:tailEnd type="triangle" w="lg" len="lg"/>
          </a:ln>
        </p:spPr>
        <p:style>
          <a:lnRef idx="1">
            <a:schemeClr val="accent1"/>
          </a:lnRef>
          <a:fillRef idx="0">
            <a:schemeClr val="accent1"/>
          </a:fillRef>
          <a:effectRef idx="0">
            <a:schemeClr val="accent1"/>
          </a:effectRef>
          <a:fontRef idx="minor">
            <a:schemeClr val="tx1"/>
          </a:fontRef>
        </p:style>
      </p:cxnSp>
      <p:sp>
        <p:nvSpPr>
          <p:cNvPr id="184" name="TextBox 183">
            <a:extLst>
              <a:ext uri="{FF2B5EF4-FFF2-40B4-BE49-F238E27FC236}">
                <a16:creationId xmlns:a16="http://schemas.microsoft.com/office/drawing/2014/main" id="{862E4EB6-EA81-42BC-A177-89E27295B557}"/>
              </a:ext>
            </a:extLst>
          </p:cNvPr>
          <p:cNvSpPr txBox="1"/>
          <p:nvPr/>
        </p:nvSpPr>
        <p:spPr>
          <a:xfrm>
            <a:off x="6997527" y="3672757"/>
            <a:ext cx="635572" cy="253916"/>
          </a:xfrm>
          <a:custGeom>
            <a:avLst/>
            <a:gdLst>
              <a:gd name="connsiteX0" fmla="*/ 0 w 583814"/>
              <a:gd name="connsiteY0" fmla="*/ 0 h 253916"/>
              <a:gd name="connsiteX1" fmla="*/ 583814 w 583814"/>
              <a:gd name="connsiteY1" fmla="*/ 0 h 253916"/>
              <a:gd name="connsiteX2" fmla="*/ 583814 w 583814"/>
              <a:gd name="connsiteY2" fmla="*/ 253916 h 253916"/>
              <a:gd name="connsiteX3" fmla="*/ 0 w 583814"/>
              <a:gd name="connsiteY3" fmla="*/ 253916 h 253916"/>
              <a:gd name="connsiteX4" fmla="*/ 0 w 583814"/>
              <a:gd name="connsiteY4" fmla="*/ 0 h 253916"/>
              <a:gd name="connsiteX0" fmla="*/ 0 w 583814"/>
              <a:gd name="connsiteY0" fmla="*/ 0 h 253916"/>
              <a:gd name="connsiteX1" fmla="*/ 540681 w 583814"/>
              <a:gd name="connsiteY1" fmla="*/ 60385 h 253916"/>
              <a:gd name="connsiteX2" fmla="*/ 583814 w 583814"/>
              <a:gd name="connsiteY2" fmla="*/ 253916 h 253916"/>
              <a:gd name="connsiteX3" fmla="*/ 0 w 583814"/>
              <a:gd name="connsiteY3" fmla="*/ 253916 h 253916"/>
              <a:gd name="connsiteX4" fmla="*/ 0 w 583814"/>
              <a:gd name="connsiteY4" fmla="*/ 0 h 253916"/>
              <a:gd name="connsiteX0" fmla="*/ 51758 w 635572"/>
              <a:gd name="connsiteY0" fmla="*/ 0 h 253916"/>
              <a:gd name="connsiteX1" fmla="*/ 592439 w 635572"/>
              <a:gd name="connsiteY1" fmla="*/ 60385 h 253916"/>
              <a:gd name="connsiteX2" fmla="*/ 635572 w 635572"/>
              <a:gd name="connsiteY2" fmla="*/ 253916 h 253916"/>
              <a:gd name="connsiteX3" fmla="*/ 0 w 635572"/>
              <a:gd name="connsiteY3" fmla="*/ 193531 h 253916"/>
              <a:gd name="connsiteX4" fmla="*/ 51758 w 635572"/>
              <a:gd name="connsiteY4" fmla="*/ 0 h 2539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5572" h="253916">
                <a:moveTo>
                  <a:pt x="51758" y="0"/>
                </a:moveTo>
                <a:lnTo>
                  <a:pt x="592439" y="60385"/>
                </a:lnTo>
                <a:lnTo>
                  <a:pt x="635572" y="253916"/>
                </a:lnTo>
                <a:lnTo>
                  <a:pt x="0" y="193531"/>
                </a:lnTo>
                <a:lnTo>
                  <a:pt x="51758" y="0"/>
                </a:lnTo>
                <a:close/>
              </a:path>
            </a:pathLst>
          </a:custGeom>
          <a:solidFill>
            <a:schemeClr val="bg1"/>
          </a:solidFill>
          <a:ln>
            <a:noFill/>
          </a:ln>
        </p:spPr>
        <p:txBody>
          <a:bodyPr wrap="square" rtlCol="0">
            <a:spAutoFit/>
          </a:bodyPr>
          <a:lstStyle>
            <a:defPPr>
              <a:defRPr lang="en-US"/>
            </a:defPPr>
            <a:lvl1pPr>
              <a:defRPr sz="1050" b="0">
                <a:latin typeface="Arial" panose="020B0604020202020204" pitchFamily="34" charset="0"/>
                <a:cs typeface="Arial" panose="020B0604020202020204" pitchFamily="34" charset="0"/>
              </a:defRPr>
            </a:lvl1pPr>
          </a:lstStyle>
          <a:p>
            <a:r>
              <a:rPr lang="en-GB"/>
              <a:t>deliver</a:t>
            </a:r>
          </a:p>
        </p:txBody>
      </p:sp>
      <p:cxnSp>
        <p:nvCxnSpPr>
          <p:cNvPr id="23" name="Connector: Curved 22">
            <a:extLst>
              <a:ext uri="{FF2B5EF4-FFF2-40B4-BE49-F238E27FC236}">
                <a16:creationId xmlns:a16="http://schemas.microsoft.com/office/drawing/2014/main" id="{ABFCC2A4-0615-2FA9-5C58-B29E4491DDFB}"/>
              </a:ext>
              <a:ext uri="{C183D7F6-B498-43B3-948B-1728B52AA6E4}">
                <adec:decorative xmlns:adec="http://schemas.microsoft.com/office/drawing/2017/decorative" val="1"/>
              </a:ext>
            </a:extLst>
          </p:cNvPr>
          <p:cNvCxnSpPr>
            <a:cxnSpLocks/>
            <a:stCxn id="9" idx="0"/>
            <a:endCxn id="5" idx="0"/>
          </p:cNvCxnSpPr>
          <p:nvPr/>
        </p:nvCxnSpPr>
        <p:spPr>
          <a:xfrm>
            <a:off x="8739629" y="2697131"/>
            <a:ext cx="2002779" cy="2555470"/>
          </a:xfrm>
          <a:prstGeom prst="curvedConnector2">
            <a:avLst/>
          </a:prstGeom>
          <a:ln w="19050">
            <a:solidFill>
              <a:srgbClr val="439B67"/>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9" name="Connector: Curved 28">
            <a:extLst>
              <a:ext uri="{FF2B5EF4-FFF2-40B4-BE49-F238E27FC236}">
                <a16:creationId xmlns:a16="http://schemas.microsoft.com/office/drawing/2014/main" id="{DDC245C8-A1A3-9875-CE95-48E615657F26}"/>
              </a:ext>
              <a:ext uri="{C183D7F6-B498-43B3-948B-1728B52AA6E4}">
                <adec:decorative xmlns:adec="http://schemas.microsoft.com/office/drawing/2017/decorative" val="1"/>
              </a:ext>
            </a:extLst>
          </p:cNvPr>
          <p:cNvCxnSpPr>
            <a:cxnSpLocks/>
            <a:endCxn id="3" idx="2"/>
          </p:cNvCxnSpPr>
          <p:nvPr/>
        </p:nvCxnSpPr>
        <p:spPr>
          <a:xfrm rot="5400000">
            <a:off x="4768521" y="3551977"/>
            <a:ext cx="2444500" cy="734808"/>
          </a:xfrm>
          <a:prstGeom prst="curvedConnector4">
            <a:avLst>
              <a:gd name="adj1" fmla="val 19155"/>
              <a:gd name="adj2" fmla="val 192156"/>
            </a:avLst>
          </a:prstGeom>
          <a:ln w="19050">
            <a:solidFill>
              <a:srgbClr val="439B67"/>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5" name="Connector: Curved 244">
            <a:extLst>
              <a:ext uri="{FF2B5EF4-FFF2-40B4-BE49-F238E27FC236}">
                <a16:creationId xmlns:a16="http://schemas.microsoft.com/office/drawing/2014/main" id="{CADF38B0-C22C-E103-EA09-02DED07CAABD}"/>
              </a:ext>
              <a:ext uri="{C183D7F6-B498-43B3-948B-1728B52AA6E4}">
                <adec:decorative xmlns:adec="http://schemas.microsoft.com/office/drawing/2017/decorative" val="1"/>
              </a:ext>
            </a:extLst>
          </p:cNvPr>
          <p:cNvCxnSpPr>
            <a:cxnSpLocks/>
            <a:endCxn id="7" idx="2"/>
          </p:cNvCxnSpPr>
          <p:nvPr/>
        </p:nvCxnSpPr>
        <p:spPr>
          <a:xfrm rot="16200000" flipV="1">
            <a:off x="5291221" y="1004144"/>
            <a:ext cx="2085753" cy="1011399"/>
          </a:xfrm>
          <a:prstGeom prst="curvedConnector4">
            <a:avLst>
              <a:gd name="adj1" fmla="val 27049"/>
              <a:gd name="adj2" fmla="val 122602"/>
            </a:avLst>
          </a:prstGeom>
          <a:ln w="19050">
            <a:solidFill>
              <a:srgbClr val="439B67"/>
            </a:solidFill>
            <a:tailEnd type="triangle" w="lg" len="lg"/>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5B9F4FA7-AABB-CC96-9750-67D26FC84F6E}"/>
              </a:ext>
            </a:extLst>
          </p:cNvPr>
          <p:cNvSpPr txBox="1"/>
          <p:nvPr/>
        </p:nvSpPr>
        <p:spPr>
          <a:xfrm>
            <a:off x="8997740" y="2860882"/>
            <a:ext cx="994183" cy="253916"/>
          </a:xfrm>
          <a:custGeom>
            <a:avLst/>
            <a:gdLst>
              <a:gd name="connsiteX0" fmla="*/ 0 w 994183"/>
              <a:gd name="connsiteY0" fmla="*/ 0 h 253916"/>
              <a:gd name="connsiteX1" fmla="*/ 994183 w 994183"/>
              <a:gd name="connsiteY1" fmla="*/ 0 h 253916"/>
              <a:gd name="connsiteX2" fmla="*/ 994183 w 994183"/>
              <a:gd name="connsiteY2" fmla="*/ 253916 h 253916"/>
              <a:gd name="connsiteX3" fmla="*/ 0 w 994183"/>
              <a:gd name="connsiteY3" fmla="*/ 253916 h 253916"/>
              <a:gd name="connsiteX4" fmla="*/ 0 w 994183"/>
              <a:gd name="connsiteY4" fmla="*/ 0 h 253916"/>
              <a:gd name="connsiteX0" fmla="*/ 0 w 994183"/>
              <a:gd name="connsiteY0" fmla="*/ 53340 h 253916"/>
              <a:gd name="connsiteX1" fmla="*/ 994183 w 994183"/>
              <a:gd name="connsiteY1" fmla="*/ 0 h 253916"/>
              <a:gd name="connsiteX2" fmla="*/ 994183 w 994183"/>
              <a:gd name="connsiteY2" fmla="*/ 253916 h 253916"/>
              <a:gd name="connsiteX3" fmla="*/ 0 w 994183"/>
              <a:gd name="connsiteY3" fmla="*/ 253916 h 253916"/>
              <a:gd name="connsiteX4" fmla="*/ 0 w 994183"/>
              <a:gd name="connsiteY4" fmla="*/ 53340 h 253916"/>
              <a:gd name="connsiteX0" fmla="*/ 0 w 994183"/>
              <a:gd name="connsiteY0" fmla="*/ 53340 h 253916"/>
              <a:gd name="connsiteX1" fmla="*/ 994183 w 994183"/>
              <a:gd name="connsiteY1" fmla="*/ 0 h 253916"/>
              <a:gd name="connsiteX2" fmla="*/ 986563 w 994183"/>
              <a:gd name="connsiteY2" fmla="*/ 192956 h 253916"/>
              <a:gd name="connsiteX3" fmla="*/ 0 w 994183"/>
              <a:gd name="connsiteY3" fmla="*/ 253916 h 253916"/>
              <a:gd name="connsiteX4" fmla="*/ 0 w 994183"/>
              <a:gd name="connsiteY4" fmla="*/ 53340 h 2539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183" h="253916">
                <a:moveTo>
                  <a:pt x="0" y="53340"/>
                </a:moveTo>
                <a:lnTo>
                  <a:pt x="994183" y="0"/>
                </a:lnTo>
                <a:lnTo>
                  <a:pt x="986563" y="192956"/>
                </a:lnTo>
                <a:lnTo>
                  <a:pt x="0" y="253916"/>
                </a:lnTo>
                <a:lnTo>
                  <a:pt x="0" y="53340"/>
                </a:lnTo>
                <a:close/>
              </a:path>
            </a:pathLst>
          </a:custGeom>
          <a:solidFill>
            <a:schemeClr val="bg1"/>
          </a:solidFill>
          <a:ln>
            <a:noFill/>
          </a:ln>
        </p:spPr>
        <p:txBody>
          <a:bodyPr wrap="square" lIns="91440" tIns="45720" rIns="91440" bIns="45720" rtlCol="0" anchor="t">
            <a:spAutoFit/>
          </a:bodyPr>
          <a:lstStyle>
            <a:defPPr>
              <a:defRPr lang="en-US"/>
            </a:defPPr>
            <a:lvl1pPr>
              <a:defRPr sz="1050" b="0">
                <a:latin typeface="Arial" panose="020B0604020202020204" pitchFamily="34" charset="0"/>
                <a:cs typeface="Arial" panose="020B0604020202020204" pitchFamily="34" charset="0"/>
              </a:defRPr>
            </a:lvl1pPr>
          </a:lstStyle>
          <a:p>
            <a:r>
              <a:rPr lang="en-GB">
                <a:latin typeface="Arial"/>
                <a:cs typeface="Arial"/>
              </a:rPr>
              <a:t>consulted on</a:t>
            </a:r>
          </a:p>
        </p:txBody>
      </p:sp>
      <p:sp>
        <p:nvSpPr>
          <p:cNvPr id="47" name="TextBox 46">
            <a:extLst>
              <a:ext uri="{FF2B5EF4-FFF2-40B4-BE49-F238E27FC236}">
                <a16:creationId xmlns:a16="http://schemas.microsoft.com/office/drawing/2014/main" id="{09A2BB56-5422-FE07-025D-C0CE3AA9AA88}"/>
              </a:ext>
            </a:extLst>
          </p:cNvPr>
          <p:cNvSpPr txBox="1"/>
          <p:nvPr/>
        </p:nvSpPr>
        <p:spPr>
          <a:xfrm>
            <a:off x="7063818" y="936458"/>
            <a:ext cx="1048290" cy="253916"/>
          </a:xfrm>
          <a:custGeom>
            <a:avLst/>
            <a:gdLst>
              <a:gd name="connsiteX0" fmla="*/ 0 w 1040670"/>
              <a:gd name="connsiteY0" fmla="*/ 0 h 253916"/>
              <a:gd name="connsiteX1" fmla="*/ 1040670 w 1040670"/>
              <a:gd name="connsiteY1" fmla="*/ 0 h 253916"/>
              <a:gd name="connsiteX2" fmla="*/ 1040670 w 1040670"/>
              <a:gd name="connsiteY2" fmla="*/ 253916 h 253916"/>
              <a:gd name="connsiteX3" fmla="*/ 0 w 1040670"/>
              <a:gd name="connsiteY3" fmla="*/ 253916 h 253916"/>
              <a:gd name="connsiteX4" fmla="*/ 0 w 1040670"/>
              <a:gd name="connsiteY4" fmla="*/ 0 h 253916"/>
              <a:gd name="connsiteX0" fmla="*/ 0 w 1048290"/>
              <a:gd name="connsiteY0" fmla="*/ 76200 h 253916"/>
              <a:gd name="connsiteX1" fmla="*/ 1048290 w 1048290"/>
              <a:gd name="connsiteY1" fmla="*/ 0 h 253916"/>
              <a:gd name="connsiteX2" fmla="*/ 1048290 w 1048290"/>
              <a:gd name="connsiteY2" fmla="*/ 253916 h 253916"/>
              <a:gd name="connsiteX3" fmla="*/ 7620 w 1048290"/>
              <a:gd name="connsiteY3" fmla="*/ 253916 h 253916"/>
              <a:gd name="connsiteX4" fmla="*/ 0 w 1048290"/>
              <a:gd name="connsiteY4" fmla="*/ 76200 h 253916"/>
              <a:gd name="connsiteX0" fmla="*/ 0 w 1048290"/>
              <a:gd name="connsiteY0" fmla="*/ 76200 h 253916"/>
              <a:gd name="connsiteX1" fmla="*/ 1048290 w 1048290"/>
              <a:gd name="connsiteY1" fmla="*/ 0 h 253916"/>
              <a:gd name="connsiteX2" fmla="*/ 1040670 w 1048290"/>
              <a:gd name="connsiteY2" fmla="*/ 200576 h 253916"/>
              <a:gd name="connsiteX3" fmla="*/ 7620 w 1048290"/>
              <a:gd name="connsiteY3" fmla="*/ 253916 h 253916"/>
              <a:gd name="connsiteX4" fmla="*/ 0 w 1048290"/>
              <a:gd name="connsiteY4" fmla="*/ 76200 h 2539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8290" h="253916">
                <a:moveTo>
                  <a:pt x="0" y="76200"/>
                </a:moveTo>
                <a:lnTo>
                  <a:pt x="1048290" y="0"/>
                </a:lnTo>
                <a:lnTo>
                  <a:pt x="1040670" y="200576"/>
                </a:lnTo>
                <a:lnTo>
                  <a:pt x="7620" y="253916"/>
                </a:lnTo>
                <a:lnTo>
                  <a:pt x="0" y="76200"/>
                </a:lnTo>
                <a:close/>
              </a:path>
            </a:pathLst>
          </a:custGeom>
          <a:solidFill>
            <a:schemeClr val="bg1"/>
          </a:solidFill>
          <a:ln>
            <a:noFill/>
          </a:ln>
        </p:spPr>
        <p:txBody>
          <a:bodyPr wrap="square" rtlCol="0">
            <a:spAutoFit/>
          </a:bodyPr>
          <a:lstStyle>
            <a:defPPr>
              <a:defRPr lang="en-US"/>
            </a:defPPr>
            <a:lvl1pPr>
              <a:defRPr sz="1050" b="0">
                <a:latin typeface="Arial" panose="020B0604020202020204" pitchFamily="34" charset="0"/>
                <a:cs typeface="Arial" panose="020B0604020202020204" pitchFamily="34" charset="0"/>
              </a:defRPr>
            </a:lvl1pPr>
          </a:lstStyle>
          <a:p>
            <a:r>
              <a:rPr lang="en-GB"/>
              <a:t>responsible to</a:t>
            </a:r>
          </a:p>
        </p:txBody>
      </p:sp>
      <p:sp>
        <p:nvSpPr>
          <p:cNvPr id="54" name="TextBox 53">
            <a:extLst>
              <a:ext uri="{FF2B5EF4-FFF2-40B4-BE49-F238E27FC236}">
                <a16:creationId xmlns:a16="http://schemas.microsoft.com/office/drawing/2014/main" id="{ACF06F72-A28A-4A69-35AD-1DB23F32E8D2}"/>
              </a:ext>
            </a:extLst>
          </p:cNvPr>
          <p:cNvSpPr txBox="1"/>
          <p:nvPr/>
        </p:nvSpPr>
        <p:spPr>
          <a:xfrm>
            <a:off x="7259451" y="2050662"/>
            <a:ext cx="665985" cy="253916"/>
          </a:xfrm>
          <a:custGeom>
            <a:avLst/>
            <a:gdLst>
              <a:gd name="connsiteX0" fmla="*/ 0 w 643125"/>
              <a:gd name="connsiteY0" fmla="*/ 0 h 253916"/>
              <a:gd name="connsiteX1" fmla="*/ 643125 w 643125"/>
              <a:gd name="connsiteY1" fmla="*/ 0 h 253916"/>
              <a:gd name="connsiteX2" fmla="*/ 643125 w 643125"/>
              <a:gd name="connsiteY2" fmla="*/ 253916 h 253916"/>
              <a:gd name="connsiteX3" fmla="*/ 0 w 643125"/>
              <a:gd name="connsiteY3" fmla="*/ 253916 h 253916"/>
              <a:gd name="connsiteX4" fmla="*/ 0 w 643125"/>
              <a:gd name="connsiteY4" fmla="*/ 0 h 253916"/>
              <a:gd name="connsiteX0" fmla="*/ 22860 w 643125"/>
              <a:gd name="connsiteY0" fmla="*/ 68580 h 253916"/>
              <a:gd name="connsiteX1" fmla="*/ 643125 w 643125"/>
              <a:gd name="connsiteY1" fmla="*/ 0 h 253916"/>
              <a:gd name="connsiteX2" fmla="*/ 643125 w 643125"/>
              <a:gd name="connsiteY2" fmla="*/ 253916 h 253916"/>
              <a:gd name="connsiteX3" fmla="*/ 0 w 643125"/>
              <a:gd name="connsiteY3" fmla="*/ 253916 h 253916"/>
              <a:gd name="connsiteX4" fmla="*/ 22860 w 643125"/>
              <a:gd name="connsiteY4" fmla="*/ 68580 h 253916"/>
              <a:gd name="connsiteX0" fmla="*/ 22860 w 650745"/>
              <a:gd name="connsiteY0" fmla="*/ 68580 h 253916"/>
              <a:gd name="connsiteX1" fmla="*/ 643125 w 650745"/>
              <a:gd name="connsiteY1" fmla="*/ 0 h 253916"/>
              <a:gd name="connsiteX2" fmla="*/ 650745 w 650745"/>
              <a:gd name="connsiteY2" fmla="*/ 238676 h 253916"/>
              <a:gd name="connsiteX3" fmla="*/ 0 w 650745"/>
              <a:gd name="connsiteY3" fmla="*/ 253916 h 253916"/>
              <a:gd name="connsiteX4" fmla="*/ 22860 w 650745"/>
              <a:gd name="connsiteY4" fmla="*/ 68580 h 253916"/>
              <a:gd name="connsiteX0" fmla="*/ 22860 w 650745"/>
              <a:gd name="connsiteY0" fmla="*/ 15240 h 200576"/>
              <a:gd name="connsiteX1" fmla="*/ 643125 w 650745"/>
              <a:gd name="connsiteY1" fmla="*/ 0 h 200576"/>
              <a:gd name="connsiteX2" fmla="*/ 650745 w 650745"/>
              <a:gd name="connsiteY2" fmla="*/ 185336 h 200576"/>
              <a:gd name="connsiteX3" fmla="*/ 0 w 650745"/>
              <a:gd name="connsiteY3" fmla="*/ 200576 h 200576"/>
              <a:gd name="connsiteX4" fmla="*/ 22860 w 650745"/>
              <a:gd name="connsiteY4" fmla="*/ 15240 h 200576"/>
              <a:gd name="connsiteX0" fmla="*/ 22860 w 650745"/>
              <a:gd name="connsiteY0" fmla="*/ 45720 h 231056"/>
              <a:gd name="connsiteX1" fmla="*/ 643125 w 650745"/>
              <a:gd name="connsiteY1" fmla="*/ 0 h 231056"/>
              <a:gd name="connsiteX2" fmla="*/ 650745 w 650745"/>
              <a:gd name="connsiteY2" fmla="*/ 215816 h 231056"/>
              <a:gd name="connsiteX3" fmla="*/ 0 w 650745"/>
              <a:gd name="connsiteY3" fmla="*/ 231056 h 231056"/>
              <a:gd name="connsiteX4" fmla="*/ 22860 w 650745"/>
              <a:gd name="connsiteY4" fmla="*/ 45720 h 231056"/>
              <a:gd name="connsiteX0" fmla="*/ 38100 w 665985"/>
              <a:gd name="connsiteY0" fmla="*/ 45720 h 215816"/>
              <a:gd name="connsiteX1" fmla="*/ 658365 w 665985"/>
              <a:gd name="connsiteY1" fmla="*/ 0 h 215816"/>
              <a:gd name="connsiteX2" fmla="*/ 665985 w 665985"/>
              <a:gd name="connsiteY2" fmla="*/ 215816 h 215816"/>
              <a:gd name="connsiteX3" fmla="*/ 0 w 665985"/>
              <a:gd name="connsiteY3" fmla="*/ 208196 h 215816"/>
              <a:gd name="connsiteX4" fmla="*/ 38100 w 665985"/>
              <a:gd name="connsiteY4" fmla="*/ 45720 h 2158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5985" h="215816">
                <a:moveTo>
                  <a:pt x="38100" y="45720"/>
                </a:moveTo>
                <a:lnTo>
                  <a:pt x="658365" y="0"/>
                </a:lnTo>
                <a:lnTo>
                  <a:pt x="665985" y="215816"/>
                </a:lnTo>
                <a:lnTo>
                  <a:pt x="0" y="208196"/>
                </a:lnTo>
                <a:lnTo>
                  <a:pt x="38100" y="45720"/>
                </a:lnTo>
                <a:close/>
              </a:path>
            </a:pathLst>
          </a:custGeom>
          <a:solidFill>
            <a:schemeClr val="bg1"/>
          </a:solidFill>
          <a:ln>
            <a:noFill/>
          </a:ln>
        </p:spPr>
        <p:txBody>
          <a:bodyPr wrap="square" rtlCol="0">
            <a:spAutoFit/>
          </a:bodyPr>
          <a:lstStyle>
            <a:defPPr>
              <a:defRPr lang="en-US"/>
            </a:defPPr>
            <a:lvl1pPr>
              <a:defRPr sz="1050" b="0">
                <a:latin typeface="Arial" panose="020B0604020202020204" pitchFamily="34" charset="0"/>
                <a:cs typeface="Arial" panose="020B0604020202020204" pitchFamily="34" charset="0"/>
              </a:defRPr>
            </a:lvl1pPr>
          </a:lstStyle>
          <a:p>
            <a:r>
              <a:rPr lang="en-GB"/>
              <a:t>advises</a:t>
            </a:r>
          </a:p>
        </p:txBody>
      </p:sp>
      <p:sp>
        <p:nvSpPr>
          <p:cNvPr id="71" name="TextBox 70">
            <a:extLst>
              <a:ext uri="{FF2B5EF4-FFF2-40B4-BE49-F238E27FC236}">
                <a16:creationId xmlns:a16="http://schemas.microsoft.com/office/drawing/2014/main" id="{672B8F93-4B6B-FB1B-304A-0BF194E69F54}"/>
              </a:ext>
            </a:extLst>
          </p:cNvPr>
          <p:cNvSpPr txBox="1"/>
          <p:nvPr/>
        </p:nvSpPr>
        <p:spPr>
          <a:xfrm>
            <a:off x="6210466" y="2022065"/>
            <a:ext cx="643125" cy="253916"/>
          </a:xfrm>
          <a:custGeom>
            <a:avLst/>
            <a:gdLst>
              <a:gd name="connsiteX0" fmla="*/ 0 w 643125"/>
              <a:gd name="connsiteY0" fmla="*/ 0 h 253916"/>
              <a:gd name="connsiteX1" fmla="*/ 643125 w 643125"/>
              <a:gd name="connsiteY1" fmla="*/ 0 h 253916"/>
              <a:gd name="connsiteX2" fmla="*/ 643125 w 643125"/>
              <a:gd name="connsiteY2" fmla="*/ 253916 h 253916"/>
              <a:gd name="connsiteX3" fmla="*/ 0 w 643125"/>
              <a:gd name="connsiteY3" fmla="*/ 253916 h 253916"/>
              <a:gd name="connsiteX4" fmla="*/ 0 w 643125"/>
              <a:gd name="connsiteY4" fmla="*/ 0 h 253916"/>
              <a:gd name="connsiteX0" fmla="*/ 22860 w 643125"/>
              <a:gd name="connsiteY0" fmla="*/ 83820 h 253916"/>
              <a:gd name="connsiteX1" fmla="*/ 643125 w 643125"/>
              <a:gd name="connsiteY1" fmla="*/ 0 h 253916"/>
              <a:gd name="connsiteX2" fmla="*/ 643125 w 643125"/>
              <a:gd name="connsiteY2" fmla="*/ 253916 h 253916"/>
              <a:gd name="connsiteX3" fmla="*/ 0 w 643125"/>
              <a:gd name="connsiteY3" fmla="*/ 253916 h 253916"/>
              <a:gd name="connsiteX4" fmla="*/ 22860 w 643125"/>
              <a:gd name="connsiteY4" fmla="*/ 83820 h 253916"/>
              <a:gd name="connsiteX0" fmla="*/ 22860 w 643125"/>
              <a:gd name="connsiteY0" fmla="*/ 83820 h 253916"/>
              <a:gd name="connsiteX1" fmla="*/ 643125 w 643125"/>
              <a:gd name="connsiteY1" fmla="*/ 0 h 253916"/>
              <a:gd name="connsiteX2" fmla="*/ 627885 w 643125"/>
              <a:gd name="connsiteY2" fmla="*/ 200576 h 253916"/>
              <a:gd name="connsiteX3" fmla="*/ 0 w 643125"/>
              <a:gd name="connsiteY3" fmla="*/ 253916 h 253916"/>
              <a:gd name="connsiteX4" fmla="*/ 22860 w 643125"/>
              <a:gd name="connsiteY4" fmla="*/ 83820 h 2539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3125" h="253916">
                <a:moveTo>
                  <a:pt x="22860" y="83820"/>
                </a:moveTo>
                <a:lnTo>
                  <a:pt x="643125" y="0"/>
                </a:lnTo>
                <a:lnTo>
                  <a:pt x="627885" y="200576"/>
                </a:lnTo>
                <a:lnTo>
                  <a:pt x="0" y="253916"/>
                </a:lnTo>
                <a:lnTo>
                  <a:pt x="22860" y="83820"/>
                </a:lnTo>
                <a:close/>
              </a:path>
            </a:pathLst>
          </a:custGeom>
          <a:solidFill>
            <a:schemeClr val="bg1"/>
          </a:solidFill>
          <a:ln>
            <a:noFill/>
          </a:ln>
        </p:spPr>
        <p:txBody>
          <a:bodyPr wrap="square" rtlCol="0">
            <a:spAutoFit/>
          </a:bodyPr>
          <a:lstStyle>
            <a:defPPr>
              <a:defRPr lang="en-US"/>
            </a:defPPr>
            <a:lvl1pPr>
              <a:defRPr sz="1050" b="0">
                <a:latin typeface="Arial" panose="020B0604020202020204" pitchFamily="34" charset="0"/>
                <a:cs typeface="Arial" panose="020B0604020202020204" pitchFamily="34" charset="0"/>
              </a:defRPr>
            </a:lvl1pPr>
          </a:lstStyle>
          <a:p>
            <a:r>
              <a:rPr lang="en-GB"/>
              <a:t>advises</a:t>
            </a:r>
          </a:p>
        </p:txBody>
      </p:sp>
      <p:sp>
        <p:nvSpPr>
          <p:cNvPr id="95" name="TextBox 94">
            <a:extLst>
              <a:ext uri="{FF2B5EF4-FFF2-40B4-BE49-F238E27FC236}">
                <a16:creationId xmlns:a16="http://schemas.microsoft.com/office/drawing/2014/main" id="{96F2B692-D48D-2888-3FD7-8836890B649B}"/>
              </a:ext>
            </a:extLst>
          </p:cNvPr>
          <p:cNvSpPr txBox="1"/>
          <p:nvPr/>
        </p:nvSpPr>
        <p:spPr>
          <a:xfrm>
            <a:off x="9751533" y="4475953"/>
            <a:ext cx="598241" cy="253916"/>
          </a:xfrm>
          <a:custGeom>
            <a:avLst/>
            <a:gdLst>
              <a:gd name="connsiteX0" fmla="*/ 0 w 598241"/>
              <a:gd name="connsiteY0" fmla="*/ 0 h 253916"/>
              <a:gd name="connsiteX1" fmla="*/ 598241 w 598241"/>
              <a:gd name="connsiteY1" fmla="*/ 0 h 253916"/>
              <a:gd name="connsiteX2" fmla="*/ 598241 w 598241"/>
              <a:gd name="connsiteY2" fmla="*/ 253916 h 253916"/>
              <a:gd name="connsiteX3" fmla="*/ 0 w 598241"/>
              <a:gd name="connsiteY3" fmla="*/ 253916 h 253916"/>
              <a:gd name="connsiteX4" fmla="*/ 0 w 598241"/>
              <a:gd name="connsiteY4" fmla="*/ 0 h 253916"/>
              <a:gd name="connsiteX0" fmla="*/ 0 w 598241"/>
              <a:gd name="connsiteY0" fmla="*/ 0 h 253916"/>
              <a:gd name="connsiteX1" fmla="*/ 598241 w 598241"/>
              <a:gd name="connsiteY1" fmla="*/ 60960 h 253916"/>
              <a:gd name="connsiteX2" fmla="*/ 598241 w 598241"/>
              <a:gd name="connsiteY2" fmla="*/ 253916 h 253916"/>
              <a:gd name="connsiteX3" fmla="*/ 0 w 598241"/>
              <a:gd name="connsiteY3" fmla="*/ 253916 h 253916"/>
              <a:gd name="connsiteX4" fmla="*/ 0 w 598241"/>
              <a:gd name="connsiteY4" fmla="*/ 0 h 253916"/>
              <a:gd name="connsiteX0" fmla="*/ 0 w 598241"/>
              <a:gd name="connsiteY0" fmla="*/ 0 h 253916"/>
              <a:gd name="connsiteX1" fmla="*/ 598241 w 598241"/>
              <a:gd name="connsiteY1" fmla="*/ 60960 h 253916"/>
              <a:gd name="connsiteX2" fmla="*/ 598241 w 598241"/>
              <a:gd name="connsiteY2" fmla="*/ 253916 h 253916"/>
              <a:gd name="connsiteX3" fmla="*/ 0 w 598241"/>
              <a:gd name="connsiteY3" fmla="*/ 192956 h 253916"/>
              <a:gd name="connsiteX4" fmla="*/ 0 w 598241"/>
              <a:gd name="connsiteY4" fmla="*/ 0 h 2539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8241" h="253916">
                <a:moveTo>
                  <a:pt x="0" y="0"/>
                </a:moveTo>
                <a:lnTo>
                  <a:pt x="598241" y="60960"/>
                </a:lnTo>
                <a:lnTo>
                  <a:pt x="598241" y="253916"/>
                </a:lnTo>
                <a:lnTo>
                  <a:pt x="0" y="192956"/>
                </a:lnTo>
                <a:lnTo>
                  <a:pt x="0" y="0"/>
                </a:lnTo>
                <a:close/>
              </a:path>
            </a:pathLst>
          </a:custGeom>
          <a:solidFill>
            <a:schemeClr val="bg1"/>
          </a:solidFill>
          <a:ln>
            <a:noFill/>
          </a:ln>
        </p:spPr>
        <p:txBody>
          <a:bodyPr wrap="square" rtlCol="0">
            <a:spAutoFit/>
          </a:bodyPr>
          <a:lstStyle>
            <a:defPPr>
              <a:defRPr lang="en-US"/>
            </a:defPPr>
            <a:lvl1pPr>
              <a:defRPr sz="1050" b="0">
                <a:latin typeface="Arial" panose="020B0604020202020204" pitchFamily="34" charset="0"/>
                <a:cs typeface="Arial" panose="020B0604020202020204" pitchFamily="34" charset="0"/>
              </a:defRPr>
            </a:lvl1pPr>
          </a:lstStyle>
          <a:p>
            <a:r>
              <a:rPr lang="en-GB"/>
              <a:t>budget</a:t>
            </a:r>
          </a:p>
        </p:txBody>
      </p:sp>
      <p:sp>
        <p:nvSpPr>
          <p:cNvPr id="123" name="TextBox 122">
            <a:extLst>
              <a:ext uri="{FF2B5EF4-FFF2-40B4-BE49-F238E27FC236}">
                <a16:creationId xmlns:a16="http://schemas.microsoft.com/office/drawing/2014/main" id="{DFA669C6-0B03-2AA4-617E-BC22B72DEC32}"/>
              </a:ext>
            </a:extLst>
          </p:cNvPr>
          <p:cNvSpPr txBox="1"/>
          <p:nvPr/>
        </p:nvSpPr>
        <p:spPr>
          <a:xfrm>
            <a:off x="3853946" y="473320"/>
            <a:ext cx="786628" cy="253916"/>
          </a:xfrm>
          <a:custGeom>
            <a:avLst/>
            <a:gdLst>
              <a:gd name="connsiteX0" fmla="*/ 0 w 740908"/>
              <a:gd name="connsiteY0" fmla="*/ 0 h 253916"/>
              <a:gd name="connsiteX1" fmla="*/ 740908 w 740908"/>
              <a:gd name="connsiteY1" fmla="*/ 0 h 253916"/>
              <a:gd name="connsiteX2" fmla="*/ 740908 w 740908"/>
              <a:gd name="connsiteY2" fmla="*/ 253916 h 253916"/>
              <a:gd name="connsiteX3" fmla="*/ 0 w 740908"/>
              <a:gd name="connsiteY3" fmla="*/ 253916 h 253916"/>
              <a:gd name="connsiteX4" fmla="*/ 0 w 740908"/>
              <a:gd name="connsiteY4" fmla="*/ 0 h 253916"/>
              <a:gd name="connsiteX0" fmla="*/ 0 w 786628"/>
              <a:gd name="connsiteY0" fmla="*/ 0 h 253916"/>
              <a:gd name="connsiteX1" fmla="*/ 786628 w 786628"/>
              <a:gd name="connsiteY1" fmla="*/ 99060 h 253916"/>
              <a:gd name="connsiteX2" fmla="*/ 740908 w 786628"/>
              <a:gd name="connsiteY2" fmla="*/ 253916 h 253916"/>
              <a:gd name="connsiteX3" fmla="*/ 0 w 786628"/>
              <a:gd name="connsiteY3" fmla="*/ 253916 h 253916"/>
              <a:gd name="connsiteX4" fmla="*/ 0 w 786628"/>
              <a:gd name="connsiteY4" fmla="*/ 0 h 253916"/>
              <a:gd name="connsiteX0" fmla="*/ 0 w 786628"/>
              <a:gd name="connsiteY0" fmla="*/ 0 h 253916"/>
              <a:gd name="connsiteX1" fmla="*/ 786628 w 786628"/>
              <a:gd name="connsiteY1" fmla="*/ 99060 h 253916"/>
              <a:gd name="connsiteX2" fmla="*/ 740908 w 786628"/>
              <a:gd name="connsiteY2" fmla="*/ 253916 h 253916"/>
              <a:gd name="connsiteX3" fmla="*/ 0 w 786628"/>
              <a:gd name="connsiteY3" fmla="*/ 215816 h 253916"/>
              <a:gd name="connsiteX4" fmla="*/ 0 w 786628"/>
              <a:gd name="connsiteY4" fmla="*/ 0 h 2539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6628" h="253916">
                <a:moveTo>
                  <a:pt x="0" y="0"/>
                </a:moveTo>
                <a:lnTo>
                  <a:pt x="786628" y="99060"/>
                </a:lnTo>
                <a:lnTo>
                  <a:pt x="740908" y="253916"/>
                </a:lnTo>
                <a:lnTo>
                  <a:pt x="0" y="215816"/>
                </a:lnTo>
                <a:lnTo>
                  <a:pt x="0" y="0"/>
                </a:lnTo>
                <a:close/>
              </a:path>
            </a:pathLst>
          </a:custGeom>
          <a:solidFill>
            <a:schemeClr val="bg1"/>
          </a:solidFill>
          <a:ln>
            <a:noFill/>
          </a:ln>
        </p:spPr>
        <p:txBody>
          <a:bodyPr wrap="square" rtlCol="0">
            <a:spAutoFit/>
          </a:bodyPr>
          <a:lstStyle>
            <a:defPPr>
              <a:defRPr lang="en-US"/>
            </a:defPPr>
            <a:lvl1pPr>
              <a:defRPr sz="1050" b="0">
                <a:latin typeface="Arial" panose="020B0604020202020204" pitchFamily="34" charset="0"/>
                <a:cs typeface="Arial" panose="020B0604020202020204" pitchFamily="34" charset="0"/>
              </a:defRPr>
            </a:lvl1pPr>
          </a:lstStyle>
          <a:p>
            <a:r>
              <a:rPr lang="en-GB"/>
              <a:t>approves</a:t>
            </a:r>
          </a:p>
        </p:txBody>
      </p:sp>
      <p:sp>
        <p:nvSpPr>
          <p:cNvPr id="126" name="TextBox 125">
            <a:extLst>
              <a:ext uri="{FF2B5EF4-FFF2-40B4-BE49-F238E27FC236}">
                <a16:creationId xmlns:a16="http://schemas.microsoft.com/office/drawing/2014/main" id="{5967D633-2D07-0CD1-A1E7-4B84B8610E3D}"/>
              </a:ext>
            </a:extLst>
          </p:cNvPr>
          <p:cNvSpPr txBox="1"/>
          <p:nvPr/>
        </p:nvSpPr>
        <p:spPr>
          <a:xfrm>
            <a:off x="3883482" y="2079269"/>
            <a:ext cx="1609736" cy="253916"/>
          </a:xfrm>
          <a:custGeom>
            <a:avLst/>
            <a:gdLst>
              <a:gd name="connsiteX0" fmla="*/ 0 w 1609736"/>
              <a:gd name="connsiteY0" fmla="*/ 0 h 253916"/>
              <a:gd name="connsiteX1" fmla="*/ 1609736 w 1609736"/>
              <a:gd name="connsiteY1" fmla="*/ 0 h 253916"/>
              <a:gd name="connsiteX2" fmla="*/ 1609736 w 1609736"/>
              <a:gd name="connsiteY2" fmla="*/ 253916 h 253916"/>
              <a:gd name="connsiteX3" fmla="*/ 0 w 1609736"/>
              <a:gd name="connsiteY3" fmla="*/ 253916 h 253916"/>
              <a:gd name="connsiteX4" fmla="*/ 0 w 1609736"/>
              <a:gd name="connsiteY4" fmla="*/ 0 h 253916"/>
              <a:gd name="connsiteX0" fmla="*/ 0 w 1609736"/>
              <a:gd name="connsiteY0" fmla="*/ 0 h 253916"/>
              <a:gd name="connsiteX1" fmla="*/ 1609736 w 1609736"/>
              <a:gd name="connsiteY1" fmla="*/ 68580 h 253916"/>
              <a:gd name="connsiteX2" fmla="*/ 1609736 w 1609736"/>
              <a:gd name="connsiteY2" fmla="*/ 253916 h 253916"/>
              <a:gd name="connsiteX3" fmla="*/ 0 w 1609736"/>
              <a:gd name="connsiteY3" fmla="*/ 253916 h 253916"/>
              <a:gd name="connsiteX4" fmla="*/ 0 w 1609736"/>
              <a:gd name="connsiteY4" fmla="*/ 0 h 253916"/>
              <a:gd name="connsiteX0" fmla="*/ 53340 w 1609736"/>
              <a:gd name="connsiteY0" fmla="*/ 0 h 208196"/>
              <a:gd name="connsiteX1" fmla="*/ 1609736 w 1609736"/>
              <a:gd name="connsiteY1" fmla="*/ 22860 h 208196"/>
              <a:gd name="connsiteX2" fmla="*/ 1609736 w 1609736"/>
              <a:gd name="connsiteY2" fmla="*/ 208196 h 208196"/>
              <a:gd name="connsiteX3" fmla="*/ 0 w 1609736"/>
              <a:gd name="connsiteY3" fmla="*/ 208196 h 208196"/>
              <a:gd name="connsiteX4" fmla="*/ 53340 w 1609736"/>
              <a:gd name="connsiteY4" fmla="*/ 0 h 208196"/>
              <a:gd name="connsiteX0" fmla="*/ 53340 w 1609736"/>
              <a:gd name="connsiteY0" fmla="*/ 0 h 208196"/>
              <a:gd name="connsiteX1" fmla="*/ 1609736 w 1609736"/>
              <a:gd name="connsiteY1" fmla="*/ 76200 h 208196"/>
              <a:gd name="connsiteX2" fmla="*/ 1609736 w 1609736"/>
              <a:gd name="connsiteY2" fmla="*/ 208196 h 208196"/>
              <a:gd name="connsiteX3" fmla="*/ 0 w 1609736"/>
              <a:gd name="connsiteY3" fmla="*/ 208196 h 208196"/>
              <a:gd name="connsiteX4" fmla="*/ 53340 w 1609736"/>
              <a:gd name="connsiteY4" fmla="*/ 0 h 2081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9736" h="208196">
                <a:moveTo>
                  <a:pt x="53340" y="0"/>
                </a:moveTo>
                <a:lnTo>
                  <a:pt x="1609736" y="76200"/>
                </a:lnTo>
                <a:lnTo>
                  <a:pt x="1609736" y="208196"/>
                </a:lnTo>
                <a:lnTo>
                  <a:pt x="0" y="208196"/>
                </a:lnTo>
                <a:lnTo>
                  <a:pt x="53340" y="0"/>
                </a:lnTo>
                <a:close/>
              </a:path>
            </a:pathLst>
          </a:custGeom>
          <a:solidFill>
            <a:schemeClr val="bg1"/>
          </a:solidFill>
          <a:ln>
            <a:noFill/>
          </a:ln>
        </p:spPr>
        <p:txBody>
          <a:bodyPr wrap="square" lIns="91440" tIns="45720" rIns="91440" bIns="45720" rtlCol="0" anchor="t">
            <a:spAutoFit/>
          </a:bodyPr>
          <a:lstStyle>
            <a:defPPr>
              <a:defRPr lang="en-US"/>
            </a:defPPr>
            <a:lvl1pPr>
              <a:defRPr sz="1050" b="0">
                <a:latin typeface="Arial" panose="020B0604020202020204" pitchFamily="34" charset="0"/>
                <a:cs typeface="Arial" panose="020B0604020202020204" pitchFamily="34" charset="0"/>
              </a:defRPr>
            </a:lvl1pPr>
          </a:lstStyle>
          <a:p>
            <a:r>
              <a:rPr lang="en-GB">
                <a:latin typeface="Arial"/>
                <a:cs typeface="Arial"/>
              </a:rPr>
              <a:t>proposes &amp; implements</a:t>
            </a:r>
          </a:p>
        </p:txBody>
      </p:sp>
      <p:sp>
        <p:nvSpPr>
          <p:cNvPr id="127" name="TextBox 126">
            <a:extLst>
              <a:ext uri="{FF2B5EF4-FFF2-40B4-BE49-F238E27FC236}">
                <a16:creationId xmlns:a16="http://schemas.microsoft.com/office/drawing/2014/main" id="{59DBF9EA-E2FD-80F8-E084-CB53C3903294}"/>
              </a:ext>
            </a:extLst>
          </p:cNvPr>
          <p:cNvSpPr txBox="1"/>
          <p:nvPr/>
        </p:nvSpPr>
        <p:spPr>
          <a:xfrm>
            <a:off x="4385992" y="3060004"/>
            <a:ext cx="680592" cy="253916"/>
          </a:xfrm>
          <a:custGeom>
            <a:avLst/>
            <a:gdLst>
              <a:gd name="connsiteX0" fmla="*/ 0 w 643125"/>
              <a:gd name="connsiteY0" fmla="*/ 0 h 253916"/>
              <a:gd name="connsiteX1" fmla="*/ 643125 w 643125"/>
              <a:gd name="connsiteY1" fmla="*/ 0 h 253916"/>
              <a:gd name="connsiteX2" fmla="*/ 643125 w 643125"/>
              <a:gd name="connsiteY2" fmla="*/ 253916 h 253916"/>
              <a:gd name="connsiteX3" fmla="*/ 0 w 643125"/>
              <a:gd name="connsiteY3" fmla="*/ 253916 h 253916"/>
              <a:gd name="connsiteX4" fmla="*/ 0 w 643125"/>
              <a:gd name="connsiteY4" fmla="*/ 0 h 253916"/>
              <a:gd name="connsiteX0" fmla="*/ 0 w 643125"/>
              <a:gd name="connsiteY0" fmla="*/ 0 h 253916"/>
              <a:gd name="connsiteX1" fmla="*/ 627885 w 643125"/>
              <a:gd name="connsiteY1" fmla="*/ 83820 h 253916"/>
              <a:gd name="connsiteX2" fmla="*/ 643125 w 643125"/>
              <a:gd name="connsiteY2" fmla="*/ 253916 h 253916"/>
              <a:gd name="connsiteX3" fmla="*/ 0 w 643125"/>
              <a:gd name="connsiteY3" fmla="*/ 253916 h 253916"/>
              <a:gd name="connsiteX4" fmla="*/ 0 w 643125"/>
              <a:gd name="connsiteY4" fmla="*/ 0 h 253916"/>
              <a:gd name="connsiteX0" fmla="*/ 0 w 643125"/>
              <a:gd name="connsiteY0" fmla="*/ 0 h 253916"/>
              <a:gd name="connsiteX1" fmla="*/ 627885 w 643125"/>
              <a:gd name="connsiteY1" fmla="*/ 83820 h 253916"/>
              <a:gd name="connsiteX2" fmla="*/ 643125 w 643125"/>
              <a:gd name="connsiteY2" fmla="*/ 253916 h 253916"/>
              <a:gd name="connsiteX3" fmla="*/ 0 w 643125"/>
              <a:gd name="connsiteY3" fmla="*/ 185336 h 253916"/>
              <a:gd name="connsiteX4" fmla="*/ 0 w 643125"/>
              <a:gd name="connsiteY4" fmla="*/ 0 h 253916"/>
              <a:gd name="connsiteX0" fmla="*/ 0 w 635505"/>
              <a:gd name="connsiteY0" fmla="*/ 0 h 208196"/>
              <a:gd name="connsiteX1" fmla="*/ 627885 w 635505"/>
              <a:gd name="connsiteY1" fmla="*/ 83820 h 208196"/>
              <a:gd name="connsiteX2" fmla="*/ 635505 w 635505"/>
              <a:gd name="connsiteY2" fmla="*/ 208196 h 208196"/>
              <a:gd name="connsiteX3" fmla="*/ 0 w 635505"/>
              <a:gd name="connsiteY3" fmla="*/ 185336 h 208196"/>
              <a:gd name="connsiteX4" fmla="*/ 0 w 635505"/>
              <a:gd name="connsiteY4" fmla="*/ 0 h 2081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5505" h="208196">
                <a:moveTo>
                  <a:pt x="0" y="0"/>
                </a:moveTo>
                <a:lnTo>
                  <a:pt x="627885" y="83820"/>
                </a:lnTo>
                <a:lnTo>
                  <a:pt x="635505" y="208196"/>
                </a:lnTo>
                <a:lnTo>
                  <a:pt x="0" y="185336"/>
                </a:lnTo>
                <a:lnTo>
                  <a:pt x="0" y="0"/>
                </a:lnTo>
                <a:close/>
              </a:path>
            </a:pathLst>
          </a:custGeom>
          <a:solidFill>
            <a:schemeClr val="bg1"/>
          </a:solidFill>
          <a:ln>
            <a:noFill/>
          </a:ln>
        </p:spPr>
        <p:txBody>
          <a:bodyPr wrap="square" rtlCol="0">
            <a:spAutoFit/>
          </a:bodyPr>
          <a:lstStyle>
            <a:defPPr>
              <a:defRPr lang="en-US"/>
            </a:defPPr>
            <a:lvl1pPr>
              <a:defRPr sz="1050" b="0">
                <a:latin typeface="Arial" panose="020B0604020202020204" pitchFamily="34" charset="0"/>
                <a:cs typeface="Arial" panose="020B0604020202020204" pitchFamily="34" charset="0"/>
              </a:defRPr>
            </a:lvl1pPr>
          </a:lstStyle>
          <a:p>
            <a:r>
              <a:rPr lang="en-GB"/>
              <a:t>advises</a:t>
            </a:r>
          </a:p>
        </p:txBody>
      </p:sp>
      <p:sp>
        <p:nvSpPr>
          <p:cNvPr id="131" name="TextBox 130">
            <a:extLst>
              <a:ext uri="{FF2B5EF4-FFF2-40B4-BE49-F238E27FC236}">
                <a16:creationId xmlns:a16="http://schemas.microsoft.com/office/drawing/2014/main" id="{F88E066D-18E0-6B41-FC63-C3F948D7EB4A}"/>
              </a:ext>
            </a:extLst>
          </p:cNvPr>
          <p:cNvSpPr txBox="1"/>
          <p:nvPr/>
        </p:nvSpPr>
        <p:spPr>
          <a:xfrm>
            <a:off x="4597128" y="3788884"/>
            <a:ext cx="853119" cy="415498"/>
          </a:xfrm>
          <a:prstGeom prst="rect">
            <a:avLst/>
          </a:prstGeom>
          <a:solidFill>
            <a:schemeClr val="bg1"/>
          </a:solidFill>
          <a:ln>
            <a:noFill/>
          </a:ln>
        </p:spPr>
        <p:txBody>
          <a:bodyPr wrap="square" rtlCol="0">
            <a:spAutoFit/>
          </a:bodyPr>
          <a:lstStyle>
            <a:defPPr>
              <a:defRPr lang="en-US"/>
            </a:defPPr>
            <a:lvl1pPr>
              <a:defRPr sz="1050" b="0">
                <a:latin typeface="Arial" panose="020B0604020202020204" pitchFamily="34" charset="0"/>
                <a:cs typeface="Arial" panose="020B0604020202020204" pitchFamily="34" charset="0"/>
              </a:defRPr>
            </a:lvl1pPr>
          </a:lstStyle>
          <a:p>
            <a:r>
              <a:rPr lang="en-GB"/>
              <a:t>determines</a:t>
            </a:r>
            <a:br>
              <a:rPr lang="en-GB"/>
            </a:br>
            <a:r>
              <a:rPr lang="en-GB"/>
              <a:t>policy</a:t>
            </a:r>
          </a:p>
        </p:txBody>
      </p:sp>
      <p:sp>
        <p:nvSpPr>
          <p:cNvPr id="137" name="TextBox 136">
            <a:extLst>
              <a:ext uri="{FF2B5EF4-FFF2-40B4-BE49-F238E27FC236}">
                <a16:creationId xmlns:a16="http://schemas.microsoft.com/office/drawing/2014/main" id="{EDB7A2AB-2187-8AA8-812A-C090BC12D32C}"/>
              </a:ext>
            </a:extLst>
          </p:cNvPr>
          <p:cNvSpPr txBox="1"/>
          <p:nvPr/>
        </p:nvSpPr>
        <p:spPr>
          <a:xfrm>
            <a:off x="4306812" y="5375091"/>
            <a:ext cx="349380" cy="253916"/>
          </a:xfrm>
          <a:custGeom>
            <a:avLst/>
            <a:gdLst>
              <a:gd name="connsiteX0" fmla="*/ 0 w 341760"/>
              <a:gd name="connsiteY0" fmla="*/ 0 h 253916"/>
              <a:gd name="connsiteX1" fmla="*/ 341760 w 341760"/>
              <a:gd name="connsiteY1" fmla="*/ 0 h 253916"/>
              <a:gd name="connsiteX2" fmla="*/ 341760 w 341760"/>
              <a:gd name="connsiteY2" fmla="*/ 253916 h 253916"/>
              <a:gd name="connsiteX3" fmla="*/ 0 w 341760"/>
              <a:gd name="connsiteY3" fmla="*/ 253916 h 253916"/>
              <a:gd name="connsiteX4" fmla="*/ 0 w 341760"/>
              <a:gd name="connsiteY4" fmla="*/ 0 h 253916"/>
              <a:gd name="connsiteX0" fmla="*/ 0 w 349380"/>
              <a:gd name="connsiteY0" fmla="*/ 53340 h 253916"/>
              <a:gd name="connsiteX1" fmla="*/ 349380 w 349380"/>
              <a:gd name="connsiteY1" fmla="*/ 0 h 253916"/>
              <a:gd name="connsiteX2" fmla="*/ 349380 w 349380"/>
              <a:gd name="connsiteY2" fmla="*/ 253916 h 253916"/>
              <a:gd name="connsiteX3" fmla="*/ 7620 w 349380"/>
              <a:gd name="connsiteY3" fmla="*/ 253916 h 253916"/>
              <a:gd name="connsiteX4" fmla="*/ 0 w 349380"/>
              <a:gd name="connsiteY4" fmla="*/ 53340 h 253916"/>
              <a:gd name="connsiteX0" fmla="*/ 0 w 349380"/>
              <a:gd name="connsiteY0" fmla="*/ 53340 h 253916"/>
              <a:gd name="connsiteX1" fmla="*/ 349380 w 349380"/>
              <a:gd name="connsiteY1" fmla="*/ 0 h 253916"/>
              <a:gd name="connsiteX2" fmla="*/ 349380 w 349380"/>
              <a:gd name="connsiteY2" fmla="*/ 177716 h 253916"/>
              <a:gd name="connsiteX3" fmla="*/ 7620 w 349380"/>
              <a:gd name="connsiteY3" fmla="*/ 253916 h 253916"/>
              <a:gd name="connsiteX4" fmla="*/ 0 w 349380"/>
              <a:gd name="connsiteY4" fmla="*/ 53340 h 2539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9380" h="253916">
                <a:moveTo>
                  <a:pt x="0" y="53340"/>
                </a:moveTo>
                <a:lnTo>
                  <a:pt x="349380" y="0"/>
                </a:lnTo>
                <a:lnTo>
                  <a:pt x="349380" y="177716"/>
                </a:lnTo>
                <a:lnTo>
                  <a:pt x="7620" y="253916"/>
                </a:lnTo>
                <a:lnTo>
                  <a:pt x="0" y="53340"/>
                </a:lnTo>
                <a:close/>
              </a:path>
            </a:pathLst>
          </a:custGeom>
          <a:solidFill>
            <a:schemeClr val="bg1"/>
          </a:solidFill>
          <a:ln>
            <a:noFill/>
          </a:ln>
        </p:spPr>
        <p:txBody>
          <a:bodyPr wrap="square" rtlCol="0">
            <a:spAutoFit/>
          </a:bodyPr>
          <a:lstStyle>
            <a:defPPr>
              <a:defRPr lang="en-US"/>
            </a:defPPr>
            <a:lvl1pPr>
              <a:defRPr sz="1050" b="0">
                <a:latin typeface="Arial" panose="020B0604020202020204" pitchFamily="34" charset="0"/>
                <a:cs typeface="Arial" panose="020B0604020202020204" pitchFamily="34" charset="0"/>
              </a:defRPr>
            </a:lvl1pPr>
          </a:lstStyle>
          <a:p>
            <a:r>
              <a:rPr lang="en-GB"/>
              <a:t>for</a:t>
            </a:r>
          </a:p>
        </p:txBody>
      </p:sp>
      <p:sp>
        <p:nvSpPr>
          <p:cNvPr id="141" name="TextBox 140">
            <a:extLst>
              <a:ext uri="{FF2B5EF4-FFF2-40B4-BE49-F238E27FC236}">
                <a16:creationId xmlns:a16="http://schemas.microsoft.com/office/drawing/2014/main" id="{F0AAFAC1-E7E1-6D7E-AD37-CB68132F316F}"/>
              </a:ext>
            </a:extLst>
          </p:cNvPr>
          <p:cNvSpPr txBox="1"/>
          <p:nvPr/>
        </p:nvSpPr>
        <p:spPr>
          <a:xfrm>
            <a:off x="5629416" y="6096622"/>
            <a:ext cx="538930" cy="253916"/>
          </a:xfrm>
          <a:custGeom>
            <a:avLst/>
            <a:gdLst>
              <a:gd name="connsiteX0" fmla="*/ 0 w 538930"/>
              <a:gd name="connsiteY0" fmla="*/ 0 h 253916"/>
              <a:gd name="connsiteX1" fmla="*/ 538930 w 538930"/>
              <a:gd name="connsiteY1" fmla="*/ 0 h 253916"/>
              <a:gd name="connsiteX2" fmla="*/ 538930 w 538930"/>
              <a:gd name="connsiteY2" fmla="*/ 253916 h 253916"/>
              <a:gd name="connsiteX3" fmla="*/ 0 w 538930"/>
              <a:gd name="connsiteY3" fmla="*/ 253916 h 253916"/>
              <a:gd name="connsiteX4" fmla="*/ 0 w 538930"/>
              <a:gd name="connsiteY4" fmla="*/ 0 h 253916"/>
              <a:gd name="connsiteX0" fmla="*/ 99060 w 538930"/>
              <a:gd name="connsiteY0" fmla="*/ 0 h 269156"/>
              <a:gd name="connsiteX1" fmla="*/ 538930 w 538930"/>
              <a:gd name="connsiteY1" fmla="*/ 15240 h 269156"/>
              <a:gd name="connsiteX2" fmla="*/ 538930 w 538930"/>
              <a:gd name="connsiteY2" fmla="*/ 269156 h 269156"/>
              <a:gd name="connsiteX3" fmla="*/ 0 w 538930"/>
              <a:gd name="connsiteY3" fmla="*/ 269156 h 269156"/>
              <a:gd name="connsiteX4" fmla="*/ 99060 w 538930"/>
              <a:gd name="connsiteY4" fmla="*/ 0 h 269156"/>
              <a:gd name="connsiteX0" fmla="*/ 99060 w 538930"/>
              <a:gd name="connsiteY0" fmla="*/ 0 h 269156"/>
              <a:gd name="connsiteX1" fmla="*/ 538930 w 538930"/>
              <a:gd name="connsiteY1" fmla="*/ 15240 h 269156"/>
              <a:gd name="connsiteX2" fmla="*/ 439870 w 538930"/>
              <a:gd name="connsiteY2" fmla="*/ 269156 h 269156"/>
              <a:gd name="connsiteX3" fmla="*/ 0 w 538930"/>
              <a:gd name="connsiteY3" fmla="*/ 269156 h 269156"/>
              <a:gd name="connsiteX4" fmla="*/ 99060 w 538930"/>
              <a:gd name="connsiteY4" fmla="*/ 0 h 269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30" h="269156">
                <a:moveTo>
                  <a:pt x="99060" y="0"/>
                </a:moveTo>
                <a:lnTo>
                  <a:pt x="538930" y="15240"/>
                </a:lnTo>
                <a:lnTo>
                  <a:pt x="439870" y="269156"/>
                </a:lnTo>
                <a:lnTo>
                  <a:pt x="0" y="269156"/>
                </a:lnTo>
                <a:lnTo>
                  <a:pt x="99060" y="0"/>
                </a:lnTo>
                <a:close/>
              </a:path>
            </a:pathLst>
          </a:custGeom>
          <a:solidFill>
            <a:schemeClr val="bg1"/>
          </a:solidFill>
          <a:ln>
            <a:noFill/>
          </a:ln>
        </p:spPr>
        <p:txBody>
          <a:bodyPr wrap="square" rtlCol="0">
            <a:spAutoFit/>
          </a:bodyPr>
          <a:lstStyle>
            <a:defPPr>
              <a:defRPr lang="en-US"/>
            </a:defPPr>
            <a:lvl1pPr>
              <a:defRPr sz="1050" b="0">
                <a:latin typeface="Arial" panose="020B0604020202020204" pitchFamily="34" charset="0"/>
                <a:cs typeface="Arial" panose="020B0604020202020204" pitchFamily="34" charset="0"/>
              </a:defRPr>
            </a:lvl1pPr>
          </a:lstStyle>
          <a:p>
            <a:r>
              <a:rPr lang="en-GB"/>
              <a:t>aligns</a:t>
            </a:r>
          </a:p>
        </p:txBody>
      </p:sp>
      <p:sp>
        <p:nvSpPr>
          <p:cNvPr id="143" name="TextBox 142">
            <a:extLst>
              <a:ext uri="{FF2B5EF4-FFF2-40B4-BE49-F238E27FC236}">
                <a16:creationId xmlns:a16="http://schemas.microsoft.com/office/drawing/2014/main" id="{D7520321-5095-FC7F-40C5-917828E6802E}"/>
              </a:ext>
            </a:extLst>
          </p:cNvPr>
          <p:cNvSpPr txBox="1"/>
          <p:nvPr/>
        </p:nvSpPr>
        <p:spPr>
          <a:xfrm>
            <a:off x="8415395" y="6197379"/>
            <a:ext cx="538930" cy="261536"/>
          </a:xfrm>
          <a:custGeom>
            <a:avLst/>
            <a:gdLst>
              <a:gd name="connsiteX0" fmla="*/ 0 w 538930"/>
              <a:gd name="connsiteY0" fmla="*/ 0 h 253916"/>
              <a:gd name="connsiteX1" fmla="*/ 538930 w 538930"/>
              <a:gd name="connsiteY1" fmla="*/ 0 h 253916"/>
              <a:gd name="connsiteX2" fmla="*/ 538930 w 538930"/>
              <a:gd name="connsiteY2" fmla="*/ 253916 h 253916"/>
              <a:gd name="connsiteX3" fmla="*/ 0 w 538930"/>
              <a:gd name="connsiteY3" fmla="*/ 253916 h 253916"/>
              <a:gd name="connsiteX4" fmla="*/ 0 w 538930"/>
              <a:gd name="connsiteY4" fmla="*/ 0 h 253916"/>
              <a:gd name="connsiteX0" fmla="*/ 99060 w 538930"/>
              <a:gd name="connsiteY0" fmla="*/ 0 h 261536"/>
              <a:gd name="connsiteX1" fmla="*/ 538930 w 538930"/>
              <a:gd name="connsiteY1" fmla="*/ 7620 h 261536"/>
              <a:gd name="connsiteX2" fmla="*/ 538930 w 538930"/>
              <a:gd name="connsiteY2" fmla="*/ 261536 h 261536"/>
              <a:gd name="connsiteX3" fmla="*/ 0 w 538930"/>
              <a:gd name="connsiteY3" fmla="*/ 261536 h 261536"/>
              <a:gd name="connsiteX4" fmla="*/ 99060 w 538930"/>
              <a:gd name="connsiteY4" fmla="*/ 0 h 261536"/>
              <a:gd name="connsiteX0" fmla="*/ 99060 w 538930"/>
              <a:gd name="connsiteY0" fmla="*/ 0 h 261536"/>
              <a:gd name="connsiteX1" fmla="*/ 538930 w 538930"/>
              <a:gd name="connsiteY1" fmla="*/ 7620 h 261536"/>
              <a:gd name="connsiteX2" fmla="*/ 447490 w 538930"/>
              <a:gd name="connsiteY2" fmla="*/ 261536 h 261536"/>
              <a:gd name="connsiteX3" fmla="*/ 0 w 538930"/>
              <a:gd name="connsiteY3" fmla="*/ 261536 h 261536"/>
              <a:gd name="connsiteX4" fmla="*/ 99060 w 538930"/>
              <a:gd name="connsiteY4" fmla="*/ 0 h 2615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30" h="261536">
                <a:moveTo>
                  <a:pt x="99060" y="0"/>
                </a:moveTo>
                <a:lnTo>
                  <a:pt x="538930" y="7620"/>
                </a:lnTo>
                <a:lnTo>
                  <a:pt x="447490" y="261536"/>
                </a:lnTo>
                <a:lnTo>
                  <a:pt x="0" y="261536"/>
                </a:lnTo>
                <a:lnTo>
                  <a:pt x="99060" y="0"/>
                </a:lnTo>
                <a:close/>
              </a:path>
            </a:pathLst>
          </a:custGeom>
          <a:solidFill>
            <a:schemeClr val="bg1"/>
          </a:solidFill>
          <a:ln>
            <a:noFill/>
          </a:ln>
        </p:spPr>
        <p:txBody>
          <a:bodyPr wrap="square" rtlCol="0">
            <a:spAutoFit/>
          </a:bodyPr>
          <a:lstStyle>
            <a:defPPr>
              <a:defRPr lang="en-US"/>
            </a:defPPr>
            <a:lvl1pPr>
              <a:defRPr sz="1050" b="0">
                <a:latin typeface="Arial" panose="020B0604020202020204" pitchFamily="34" charset="0"/>
                <a:cs typeface="Arial" panose="020B0604020202020204" pitchFamily="34" charset="0"/>
              </a:defRPr>
            </a:lvl1pPr>
          </a:lstStyle>
          <a:p>
            <a:r>
              <a:rPr lang="en-GB"/>
              <a:t>aligns</a:t>
            </a:r>
          </a:p>
        </p:txBody>
      </p:sp>
      <p:sp>
        <p:nvSpPr>
          <p:cNvPr id="154" name="TextBox 153">
            <a:extLst>
              <a:ext uri="{FF2B5EF4-FFF2-40B4-BE49-F238E27FC236}">
                <a16:creationId xmlns:a16="http://schemas.microsoft.com/office/drawing/2014/main" id="{02A787B2-442B-4EF8-BE20-95BC2FB3D7AD}"/>
              </a:ext>
            </a:extLst>
          </p:cNvPr>
          <p:cNvSpPr txBox="1"/>
          <p:nvPr/>
        </p:nvSpPr>
        <p:spPr>
          <a:xfrm>
            <a:off x="5548204" y="3270806"/>
            <a:ext cx="1200768" cy="1047989"/>
          </a:xfrm>
          <a:custGeom>
            <a:avLst/>
            <a:gdLst>
              <a:gd name="connsiteX0" fmla="*/ 0 w 1254048"/>
              <a:gd name="connsiteY0" fmla="*/ 0 h 1061829"/>
              <a:gd name="connsiteX1" fmla="*/ 1254048 w 1254048"/>
              <a:gd name="connsiteY1" fmla="*/ 0 h 1061829"/>
              <a:gd name="connsiteX2" fmla="*/ 1254048 w 1254048"/>
              <a:gd name="connsiteY2" fmla="*/ 1061829 h 1061829"/>
              <a:gd name="connsiteX3" fmla="*/ 0 w 1254048"/>
              <a:gd name="connsiteY3" fmla="*/ 1061829 h 1061829"/>
              <a:gd name="connsiteX4" fmla="*/ 0 w 1254048"/>
              <a:gd name="connsiteY4" fmla="*/ 0 h 1061829"/>
              <a:gd name="connsiteX0" fmla="*/ 0 w 1254048"/>
              <a:gd name="connsiteY0" fmla="*/ 0 h 1061829"/>
              <a:gd name="connsiteX1" fmla="*/ 1047014 w 1254048"/>
              <a:gd name="connsiteY1" fmla="*/ 112144 h 1061829"/>
              <a:gd name="connsiteX2" fmla="*/ 1254048 w 1254048"/>
              <a:gd name="connsiteY2" fmla="*/ 1061829 h 1061829"/>
              <a:gd name="connsiteX3" fmla="*/ 0 w 1254048"/>
              <a:gd name="connsiteY3" fmla="*/ 1061829 h 1061829"/>
              <a:gd name="connsiteX4" fmla="*/ 0 w 1254048"/>
              <a:gd name="connsiteY4" fmla="*/ 0 h 1061829"/>
              <a:gd name="connsiteX0" fmla="*/ 0 w 1098772"/>
              <a:gd name="connsiteY0" fmla="*/ 0 h 1070456"/>
              <a:gd name="connsiteX1" fmla="*/ 1047014 w 1098772"/>
              <a:gd name="connsiteY1" fmla="*/ 112144 h 1070456"/>
              <a:gd name="connsiteX2" fmla="*/ 1098772 w 1098772"/>
              <a:gd name="connsiteY2" fmla="*/ 1070456 h 1070456"/>
              <a:gd name="connsiteX3" fmla="*/ 0 w 1098772"/>
              <a:gd name="connsiteY3" fmla="*/ 1061829 h 1070456"/>
              <a:gd name="connsiteX4" fmla="*/ 0 w 1098772"/>
              <a:gd name="connsiteY4" fmla="*/ 0 h 1070456"/>
              <a:gd name="connsiteX0" fmla="*/ 0 w 1111646"/>
              <a:gd name="connsiteY0" fmla="*/ 0 h 1070456"/>
              <a:gd name="connsiteX1" fmla="*/ 1047014 w 1111646"/>
              <a:gd name="connsiteY1" fmla="*/ 112144 h 1070456"/>
              <a:gd name="connsiteX2" fmla="*/ 1098772 w 1111646"/>
              <a:gd name="connsiteY2" fmla="*/ 1070456 h 1070456"/>
              <a:gd name="connsiteX3" fmla="*/ 0 w 1111646"/>
              <a:gd name="connsiteY3" fmla="*/ 1061829 h 1070456"/>
              <a:gd name="connsiteX4" fmla="*/ 0 w 1111646"/>
              <a:gd name="connsiteY4" fmla="*/ 0 h 1070456"/>
              <a:gd name="connsiteX0" fmla="*/ 0 w 1111646"/>
              <a:gd name="connsiteY0" fmla="*/ 0 h 1098340"/>
              <a:gd name="connsiteX1" fmla="*/ 1047014 w 1111646"/>
              <a:gd name="connsiteY1" fmla="*/ 112144 h 1098340"/>
              <a:gd name="connsiteX2" fmla="*/ 1098772 w 1111646"/>
              <a:gd name="connsiteY2" fmla="*/ 1070456 h 1098340"/>
              <a:gd name="connsiteX3" fmla="*/ 0 w 1111646"/>
              <a:gd name="connsiteY3" fmla="*/ 1061829 h 1098340"/>
              <a:gd name="connsiteX4" fmla="*/ 0 w 1111646"/>
              <a:gd name="connsiteY4" fmla="*/ 0 h 1098340"/>
              <a:gd name="connsiteX0" fmla="*/ 0 w 1167464"/>
              <a:gd name="connsiteY0" fmla="*/ 0 h 1112074"/>
              <a:gd name="connsiteX1" fmla="*/ 1047014 w 1167464"/>
              <a:gd name="connsiteY1" fmla="*/ 112144 h 1112074"/>
              <a:gd name="connsiteX2" fmla="*/ 1159157 w 1167464"/>
              <a:gd name="connsiteY2" fmla="*/ 1087709 h 1112074"/>
              <a:gd name="connsiteX3" fmla="*/ 0 w 1167464"/>
              <a:gd name="connsiteY3" fmla="*/ 1061829 h 1112074"/>
              <a:gd name="connsiteX4" fmla="*/ 0 w 1167464"/>
              <a:gd name="connsiteY4" fmla="*/ 0 h 1112074"/>
              <a:gd name="connsiteX0" fmla="*/ 0 w 1167464"/>
              <a:gd name="connsiteY0" fmla="*/ 0 h 1112074"/>
              <a:gd name="connsiteX1" fmla="*/ 694482 w 1167464"/>
              <a:gd name="connsiteY1" fmla="*/ 64225 h 1112074"/>
              <a:gd name="connsiteX2" fmla="*/ 1047014 w 1167464"/>
              <a:gd name="connsiteY2" fmla="*/ 112144 h 1112074"/>
              <a:gd name="connsiteX3" fmla="*/ 1159157 w 1167464"/>
              <a:gd name="connsiteY3" fmla="*/ 1087709 h 1112074"/>
              <a:gd name="connsiteX4" fmla="*/ 0 w 1167464"/>
              <a:gd name="connsiteY4" fmla="*/ 1061829 h 1112074"/>
              <a:gd name="connsiteX5" fmla="*/ 0 w 1167464"/>
              <a:gd name="connsiteY5" fmla="*/ 0 h 1112074"/>
              <a:gd name="connsiteX0" fmla="*/ 0 w 1162750"/>
              <a:gd name="connsiteY0" fmla="*/ 0 h 1112074"/>
              <a:gd name="connsiteX1" fmla="*/ 694482 w 1162750"/>
              <a:gd name="connsiteY1" fmla="*/ 64225 h 1112074"/>
              <a:gd name="connsiteX2" fmla="*/ 826034 w 1162750"/>
              <a:gd name="connsiteY2" fmla="*/ 119764 h 1112074"/>
              <a:gd name="connsiteX3" fmla="*/ 1159157 w 1162750"/>
              <a:gd name="connsiteY3" fmla="*/ 1087709 h 1112074"/>
              <a:gd name="connsiteX4" fmla="*/ 0 w 1162750"/>
              <a:gd name="connsiteY4" fmla="*/ 1061829 h 1112074"/>
              <a:gd name="connsiteX5" fmla="*/ 0 w 1162750"/>
              <a:gd name="connsiteY5" fmla="*/ 0 h 1112074"/>
              <a:gd name="connsiteX0" fmla="*/ 0 w 1223332"/>
              <a:gd name="connsiteY0" fmla="*/ 0 h 1112074"/>
              <a:gd name="connsiteX1" fmla="*/ 694482 w 1223332"/>
              <a:gd name="connsiteY1" fmla="*/ 64225 h 1112074"/>
              <a:gd name="connsiteX2" fmla="*/ 826034 w 1223332"/>
              <a:gd name="connsiteY2" fmla="*/ 119764 h 1112074"/>
              <a:gd name="connsiteX3" fmla="*/ 1083102 w 1223332"/>
              <a:gd name="connsiteY3" fmla="*/ 353785 h 1112074"/>
              <a:gd name="connsiteX4" fmla="*/ 1159157 w 1223332"/>
              <a:gd name="connsiteY4" fmla="*/ 1087709 h 1112074"/>
              <a:gd name="connsiteX5" fmla="*/ 0 w 1223332"/>
              <a:gd name="connsiteY5" fmla="*/ 1061829 h 1112074"/>
              <a:gd name="connsiteX6" fmla="*/ 0 w 1223332"/>
              <a:gd name="connsiteY6" fmla="*/ 0 h 1112074"/>
              <a:gd name="connsiteX0" fmla="*/ 0 w 1223332"/>
              <a:gd name="connsiteY0" fmla="*/ 0 h 1112074"/>
              <a:gd name="connsiteX1" fmla="*/ 694482 w 1223332"/>
              <a:gd name="connsiteY1" fmla="*/ 64225 h 1112074"/>
              <a:gd name="connsiteX2" fmla="*/ 879374 w 1223332"/>
              <a:gd name="connsiteY2" fmla="*/ 173104 h 1112074"/>
              <a:gd name="connsiteX3" fmla="*/ 1083102 w 1223332"/>
              <a:gd name="connsiteY3" fmla="*/ 353785 h 1112074"/>
              <a:gd name="connsiteX4" fmla="*/ 1159157 w 1223332"/>
              <a:gd name="connsiteY4" fmla="*/ 1087709 h 1112074"/>
              <a:gd name="connsiteX5" fmla="*/ 0 w 1223332"/>
              <a:gd name="connsiteY5" fmla="*/ 1061829 h 1112074"/>
              <a:gd name="connsiteX6" fmla="*/ 0 w 1223332"/>
              <a:gd name="connsiteY6" fmla="*/ 0 h 1112074"/>
              <a:gd name="connsiteX0" fmla="*/ 0 w 1223332"/>
              <a:gd name="connsiteY0" fmla="*/ 0 h 1112074"/>
              <a:gd name="connsiteX1" fmla="*/ 694482 w 1223332"/>
              <a:gd name="connsiteY1" fmla="*/ 64225 h 1112074"/>
              <a:gd name="connsiteX2" fmla="*/ 704114 w 1223332"/>
              <a:gd name="connsiteY2" fmla="*/ 211204 h 1112074"/>
              <a:gd name="connsiteX3" fmla="*/ 1083102 w 1223332"/>
              <a:gd name="connsiteY3" fmla="*/ 353785 h 1112074"/>
              <a:gd name="connsiteX4" fmla="*/ 1159157 w 1223332"/>
              <a:gd name="connsiteY4" fmla="*/ 1087709 h 1112074"/>
              <a:gd name="connsiteX5" fmla="*/ 0 w 1223332"/>
              <a:gd name="connsiteY5" fmla="*/ 1061829 h 1112074"/>
              <a:gd name="connsiteX6" fmla="*/ 0 w 1223332"/>
              <a:gd name="connsiteY6" fmla="*/ 0 h 1112074"/>
              <a:gd name="connsiteX0" fmla="*/ 0 w 1223332"/>
              <a:gd name="connsiteY0" fmla="*/ 0 h 1112074"/>
              <a:gd name="connsiteX1" fmla="*/ 694482 w 1223332"/>
              <a:gd name="connsiteY1" fmla="*/ 64225 h 1112074"/>
              <a:gd name="connsiteX2" fmla="*/ 742214 w 1223332"/>
              <a:gd name="connsiteY2" fmla="*/ 142624 h 1112074"/>
              <a:gd name="connsiteX3" fmla="*/ 1083102 w 1223332"/>
              <a:gd name="connsiteY3" fmla="*/ 353785 h 1112074"/>
              <a:gd name="connsiteX4" fmla="*/ 1159157 w 1223332"/>
              <a:gd name="connsiteY4" fmla="*/ 1087709 h 1112074"/>
              <a:gd name="connsiteX5" fmla="*/ 0 w 1223332"/>
              <a:gd name="connsiteY5" fmla="*/ 1061829 h 1112074"/>
              <a:gd name="connsiteX6" fmla="*/ 0 w 1223332"/>
              <a:gd name="connsiteY6" fmla="*/ 0 h 1112074"/>
              <a:gd name="connsiteX0" fmla="*/ 0 w 1177908"/>
              <a:gd name="connsiteY0" fmla="*/ 0 h 1064762"/>
              <a:gd name="connsiteX1" fmla="*/ 694482 w 1177908"/>
              <a:gd name="connsiteY1" fmla="*/ 64225 h 1064762"/>
              <a:gd name="connsiteX2" fmla="*/ 742214 w 1177908"/>
              <a:gd name="connsiteY2" fmla="*/ 142624 h 1064762"/>
              <a:gd name="connsiteX3" fmla="*/ 1083102 w 1177908"/>
              <a:gd name="connsiteY3" fmla="*/ 353785 h 1064762"/>
              <a:gd name="connsiteX4" fmla="*/ 1098197 w 1177908"/>
              <a:gd name="connsiteY4" fmla="*/ 1011509 h 1064762"/>
              <a:gd name="connsiteX5" fmla="*/ 0 w 1177908"/>
              <a:gd name="connsiteY5" fmla="*/ 1061829 h 1064762"/>
              <a:gd name="connsiteX6" fmla="*/ 0 w 1177908"/>
              <a:gd name="connsiteY6" fmla="*/ 0 h 1064762"/>
              <a:gd name="connsiteX0" fmla="*/ 22860 w 1200768"/>
              <a:gd name="connsiteY0" fmla="*/ 0 h 1047989"/>
              <a:gd name="connsiteX1" fmla="*/ 717342 w 1200768"/>
              <a:gd name="connsiteY1" fmla="*/ 64225 h 1047989"/>
              <a:gd name="connsiteX2" fmla="*/ 765074 w 1200768"/>
              <a:gd name="connsiteY2" fmla="*/ 142624 h 1047989"/>
              <a:gd name="connsiteX3" fmla="*/ 1105962 w 1200768"/>
              <a:gd name="connsiteY3" fmla="*/ 353785 h 1047989"/>
              <a:gd name="connsiteX4" fmla="*/ 1121057 w 1200768"/>
              <a:gd name="connsiteY4" fmla="*/ 1011509 h 1047989"/>
              <a:gd name="connsiteX5" fmla="*/ 0 w 1200768"/>
              <a:gd name="connsiteY5" fmla="*/ 1031349 h 1047989"/>
              <a:gd name="connsiteX6" fmla="*/ 22860 w 1200768"/>
              <a:gd name="connsiteY6" fmla="*/ 0 h 1047989"/>
              <a:gd name="connsiteX0" fmla="*/ 22860 w 1200768"/>
              <a:gd name="connsiteY0" fmla="*/ 0 h 1047989"/>
              <a:gd name="connsiteX1" fmla="*/ 717342 w 1200768"/>
              <a:gd name="connsiteY1" fmla="*/ 64225 h 1047989"/>
              <a:gd name="connsiteX2" fmla="*/ 810794 w 1200768"/>
              <a:gd name="connsiteY2" fmla="*/ 180724 h 1047989"/>
              <a:gd name="connsiteX3" fmla="*/ 1105962 w 1200768"/>
              <a:gd name="connsiteY3" fmla="*/ 353785 h 1047989"/>
              <a:gd name="connsiteX4" fmla="*/ 1121057 w 1200768"/>
              <a:gd name="connsiteY4" fmla="*/ 1011509 h 1047989"/>
              <a:gd name="connsiteX5" fmla="*/ 0 w 1200768"/>
              <a:gd name="connsiteY5" fmla="*/ 1031349 h 1047989"/>
              <a:gd name="connsiteX6" fmla="*/ 22860 w 1200768"/>
              <a:gd name="connsiteY6" fmla="*/ 0 h 104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0768" h="1047989">
                <a:moveTo>
                  <a:pt x="22860" y="0"/>
                </a:moveTo>
                <a:lnTo>
                  <a:pt x="717342" y="64225"/>
                </a:lnTo>
                <a:lnTo>
                  <a:pt x="810794" y="180724"/>
                </a:lnTo>
                <a:cubicBezTo>
                  <a:pt x="853974" y="246764"/>
                  <a:pt x="1050442" y="192461"/>
                  <a:pt x="1105962" y="353785"/>
                </a:cubicBezTo>
                <a:cubicBezTo>
                  <a:pt x="1161482" y="515109"/>
                  <a:pt x="1279984" y="911282"/>
                  <a:pt x="1121057" y="1011509"/>
                </a:cubicBezTo>
                <a:cubicBezTo>
                  <a:pt x="918702" y="1077645"/>
                  <a:pt x="366257" y="1034225"/>
                  <a:pt x="0" y="1031349"/>
                </a:cubicBezTo>
                <a:lnTo>
                  <a:pt x="22860" y="0"/>
                </a:lnTo>
                <a:close/>
              </a:path>
            </a:pathLst>
          </a:custGeom>
          <a:solidFill>
            <a:schemeClr val="bg1"/>
          </a:solidFill>
          <a:ln>
            <a:noFill/>
          </a:ln>
        </p:spPr>
        <p:txBody>
          <a:bodyPr wrap="square" rtlCol="0">
            <a:spAutoFit/>
          </a:bodyPr>
          <a:lstStyle>
            <a:defPPr>
              <a:defRPr lang="en-US"/>
            </a:defPPr>
            <a:lvl1pPr>
              <a:defRPr sz="1050" b="0">
                <a:latin typeface="Arial" panose="020B0604020202020204" pitchFamily="34" charset="0"/>
                <a:cs typeface="Arial" panose="020B0604020202020204" pitchFamily="34" charset="0"/>
              </a:defRPr>
            </a:lvl1pPr>
          </a:lstStyle>
          <a:p>
            <a:r>
              <a:rPr lang="en-GB" sz="1000" dirty="0"/>
              <a:t>approves programmes of study through</a:t>
            </a:r>
            <a:br>
              <a:rPr lang="en-GB" sz="1000" dirty="0"/>
            </a:br>
            <a:r>
              <a:rPr lang="en-GB" sz="1000" dirty="0"/>
              <a:t>delegated authority and </a:t>
            </a:r>
            <a:r>
              <a:rPr lang="en-GB" sz="1000" dirty="0">
                <a:hlinkClick r:id="rId13"/>
              </a:rPr>
              <a:t>committee cycle</a:t>
            </a:r>
            <a:endParaRPr lang="en-GB" sz="1000" dirty="0"/>
          </a:p>
        </p:txBody>
      </p:sp>
    </p:spTree>
    <p:extLst>
      <p:ext uri="{BB962C8B-B14F-4D97-AF65-F5344CB8AC3E}">
        <p14:creationId xmlns:p14="http://schemas.microsoft.com/office/powerpoint/2010/main" val="2442519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90">
            <a:extLst>
              <a:ext uri="{FF2B5EF4-FFF2-40B4-BE49-F238E27FC236}">
                <a16:creationId xmlns:a16="http://schemas.microsoft.com/office/drawing/2014/main" id="{CBF608AC-A653-E7E4-35CC-38748BD67285}"/>
              </a:ext>
            </a:extLst>
          </p:cNvPr>
          <p:cNvSpPr txBox="1">
            <a:spLocks noGrp="1"/>
          </p:cNvSpPr>
          <p:nvPr>
            <p:ph type="title" idx="4294967295"/>
          </p:nvPr>
        </p:nvSpPr>
        <p:spPr>
          <a:xfrm>
            <a:off x="297089" y="123445"/>
            <a:ext cx="6557168" cy="851857"/>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Description of how the University works</a:t>
            </a:r>
          </a:p>
        </p:txBody>
      </p:sp>
      <p:sp>
        <p:nvSpPr>
          <p:cNvPr id="4" name="TextBox 3">
            <a:extLst>
              <a:ext uri="{FF2B5EF4-FFF2-40B4-BE49-F238E27FC236}">
                <a16:creationId xmlns:a16="http://schemas.microsoft.com/office/drawing/2014/main" id="{6B67EC3D-C5CC-E737-EA0E-1576AA0D9938}"/>
              </a:ext>
            </a:extLst>
          </p:cNvPr>
          <p:cNvSpPr txBox="1"/>
          <p:nvPr/>
        </p:nvSpPr>
        <p:spPr>
          <a:xfrm>
            <a:off x="297089" y="975302"/>
            <a:ext cx="10713811" cy="4934684"/>
          </a:xfrm>
          <a:prstGeom prst="rect">
            <a:avLst/>
          </a:prstGeom>
          <a:noFill/>
        </p:spPr>
        <p:txBody>
          <a:bodyPr wrap="square" lIns="91440" tIns="45720" rIns="91440" bIns="45720" rtlCol="0" anchor="t">
            <a:spAutoFit/>
          </a:bodyPr>
          <a:lstStyle/>
          <a:p>
            <a:pPr>
              <a:spcAft>
                <a:spcPts val="800"/>
              </a:spcAft>
            </a:pPr>
            <a:r>
              <a:rPr lang="en-US" sz="1600" b="1" dirty="0">
                <a:effectLst/>
                <a:latin typeface="Arial"/>
                <a:ea typeface="Calibri" panose="020F0502020204030204" pitchFamily="34" charset="0"/>
                <a:cs typeface="Times New Roman"/>
              </a:rPr>
              <a:t>The Council</a:t>
            </a:r>
            <a:endParaRPr lang="en-GB" sz="1600" dirty="0">
              <a:effectLst/>
              <a:latin typeface="Arial"/>
              <a:ea typeface="Calibri" panose="020F0502020204030204" pitchFamily="34" charset="0"/>
              <a:cs typeface="Times New Roman"/>
            </a:endParaRPr>
          </a:p>
          <a:p>
            <a:pPr marL="342900" indent="-342900">
              <a:buFont typeface="Symbol" panose="05050102010706020507" pitchFamily="18" charset="2"/>
              <a:buChar char=""/>
            </a:pPr>
            <a:r>
              <a:rPr lang="en-US" sz="1600" dirty="0">
                <a:effectLst/>
                <a:latin typeface="Arial"/>
                <a:ea typeface="Calibri" panose="020F0502020204030204" pitchFamily="34" charset="0"/>
                <a:cs typeface="Times New Roman"/>
                <a:hlinkClick r:id="rId3">
                  <a:extLst>
                    <a:ext uri="{A12FA001-AC4F-418D-AE19-62706E023703}">
                      <ahyp:hlinkClr xmlns:ahyp="http://schemas.microsoft.com/office/drawing/2018/hyperlinkcolor" val="tx"/>
                    </a:ext>
                  </a:extLst>
                </a:hlinkClick>
              </a:rPr>
              <a:t>The </a:t>
            </a:r>
            <a:r>
              <a:rPr lang="en-US" sz="1600" dirty="0">
                <a:latin typeface="Arial"/>
                <a:ea typeface="Calibri" panose="020F0502020204030204" pitchFamily="34" charset="0"/>
                <a:cs typeface="Times New Roman"/>
                <a:hlinkClick r:id="rId3">
                  <a:extLst>
                    <a:ext uri="{A12FA001-AC4F-418D-AE19-62706E023703}">
                      <ahyp:hlinkClr xmlns:ahyp="http://schemas.microsoft.com/office/drawing/2018/hyperlinkcolor" val="tx"/>
                    </a:ext>
                  </a:extLst>
                </a:hlinkClick>
              </a:rPr>
              <a:t>Council</a:t>
            </a:r>
            <a:r>
              <a:rPr lang="en-US" sz="1600" dirty="0">
                <a:latin typeface="Arial"/>
                <a:ea typeface="Calibri" panose="020F0502020204030204" pitchFamily="34" charset="0"/>
                <a:cs typeface="Times New Roman"/>
              </a:rPr>
              <a:t> is</a:t>
            </a:r>
            <a:r>
              <a:rPr lang="en-US" sz="1600" dirty="0">
                <a:effectLst/>
                <a:latin typeface="Arial"/>
                <a:ea typeface="Calibri" panose="020F0502020204030204" pitchFamily="34" charset="0"/>
                <a:cs typeface="Times New Roman"/>
              </a:rPr>
              <a:t> the University’s governing body</a:t>
            </a:r>
            <a:r>
              <a:rPr lang="en-US" sz="1600" dirty="0">
                <a:latin typeface="Arial"/>
                <a:ea typeface="Calibri" panose="020F0502020204030204" pitchFamily="34" charset="0"/>
                <a:cs typeface="Times New Roman"/>
              </a:rPr>
              <a:t>.</a:t>
            </a:r>
            <a:endParaRPr lang="en-GB" sz="1600" dirty="0">
              <a:effectLst/>
              <a:latin typeface="Arial"/>
              <a:ea typeface="Calibri" panose="020F0502020204030204" pitchFamily="34" charset="0"/>
              <a:cs typeface="Times New Roman"/>
            </a:endParaRPr>
          </a:p>
          <a:p>
            <a:pPr marL="342900" lvl="0" indent="-342900">
              <a:buFont typeface="Symbol" panose="05050102010706020507" pitchFamily="18" charset="2"/>
              <a:buChar char=""/>
            </a:pPr>
            <a:r>
              <a:rPr lang="en-US" sz="1600" dirty="0">
                <a:effectLst/>
                <a:latin typeface="Arial"/>
                <a:ea typeface="Calibri" panose="020F0502020204030204" pitchFamily="34" charset="0"/>
                <a:cs typeface="Times New Roman"/>
              </a:rPr>
              <a:t>It approves the university strategy and the Resource Allocation Model (or RAM</a:t>
            </a:r>
            <a:r>
              <a:rPr lang="en-US" sz="1600" dirty="0">
                <a:latin typeface="Arial"/>
                <a:ea typeface="Calibri" panose="020F0502020204030204" pitchFamily="34" charset="0"/>
                <a:cs typeface="Times New Roman"/>
              </a:rPr>
              <a:t>).</a:t>
            </a:r>
            <a:endParaRPr lang="en-GB" sz="1600" dirty="0">
              <a:effectLst/>
              <a:latin typeface="Arial"/>
              <a:ea typeface="Calibri" panose="020F0502020204030204" pitchFamily="34" charset="0"/>
              <a:cs typeface="Times New Roman"/>
            </a:endParaRPr>
          </a:p>
          <a:p>
            <a:pPr marL="342900" lvl="0" indent="-342900">
              <a:spcAft>
                <a:spcPts val="800"/>
              </a:spcAft>
              <a:buFont typeface="Symbol" panose="05050102010706020507" pitchFamily="18" charset="2"/>
              <a:buChar char=""/>
            </a:pPr>
            <a:r>
              <a:rPr lang="en-US" sz="1600" dirty="0">
                <a:effectLst/>
                <a:latin typeface="Arial"/>
                <a:ea typeface="Calibri" panose="020F0502020204030204" pitchFamily="34" charset="0"/>
                <a:cs typeface="Times New Roman"/>
              </a:rPr>
              <a:t>The Council also appoints the Vice-Chancellor.</a:t>
            </a:r>
            <a:endParaRPr lang="en-GB" sz="1600" dirty="0">
              <a:effectLst/>
              <a:latin typeface="Arial"/>
              <a:ea typeface="Calibri" panose="020F0502020204030204" pitchFamily="34" charset="0"/>
              <a:cs typeface="Times New Roman"/>
            </a:endParaRPr>
          </a:p>
          <a:p>
            <a:pPr>
              <a:spcAft>
                <a:spcPts val="800"/>
              </a:spcAft>
            </a:pPr>
            <a:r>
              <a:rPr lang="en-US" sz="1600" b="1" dirty="0">
                <a:effectLst/>
                <a:latin typeface="Arial"/>
                <a:ea typeface="Calibri" panose="020F0502020204030204" pitchFamily="34" charset="0"/>
                <a:cs typeface="Times New Roman"/>
              </a:rPr>
              <a:t>The University Executive</a:t>
            </a:r>
            <a:r>
              <a:rPr lang="en-US" sz="1600" b="1" dirty="0">
                <a:latin typeface="Arial"/>
                <a:ea typeface="Calibri" panose="020F0502020204030204" pitchFamily="34" charset="0"/>
                <a:cs typeface="Times New Roman"/>
              </a:rPr>
              <a:t> </a:t>
            </a:r>
            <a:endParaRPr lang="en-GB" sz="1600" dirty="0">
              <a:latin typeface="Arial" panose="020B0604020202020204" pitchFamily="34" charset="0"/>
              <a:ea typeface="Calibri" panose="020F0502020204030204" pitchFamily="34" charset="0"/>
              <a:cs typeface="Times New Roman" panose="02020603050405020304" pitchFamily="18" charset="0"/>
            </a:endParaRPr>
          </a:p>
          <a:p>
            <a:pPr marL="342900" indent="-342900">
              <a:buFont typeface="Symbol" panose="05050102010706020507" pitchFamily="18" charset="2"/>
              <a:buChar char=""/>
            </a:pPr>
            <a:r>
              <a:rPr lang="en-US" sz="1600" dirty="0">
                <a:effectLst/>
                <a:latin typeface="Arial"/>
                <a:ea typeface="Calibri" panose="020F0502020204030204" pitchFamily="34" charset="0"/>
                <a:cs typeface="Times New Roman"/>
                <a:hlinkClick r:id="rId4">
                  <a:extLst>
                    <a:ext uri="{A12FA001-AC4F-418D-AE19-62706E023703}">
                      <ahyp:hlinkClr xmlns:ahyp="http://schemas.microsoft.com/office/drawing/2018/hyperlinkcolor" val="tx"/>
                    </a:ext>
                  </a:extLst>
                </a:hlinkClick>
              </a:rPr>
              <a:t>The University Executive</a:t>
            </a:r>
            <a:r>
              <a:rPr lang="en-US" sz="1600" dirty="0">
                <a:effectLst/>
                <a:latin typeface="Arial"/>
                <a:ea typeface="Calibri" panose="020F0502020204030204" pitchFamily="34" charset="0"/>
                <a:cs typeface="Times New Roman"/>
              </a:rPr>
              <a:t> consists of the Vice-Chancellor, Deputy Vice-Chancellors, Executive Deans, the Secretary, Chief Financial Officer and Chief Operating Officer.</a:t>
            </a:r>
            <a:r>
              <a:rPr lang="en-US" sz="1600" dirty="0">
                <a:latin typeface="Arial"/>
                <a:ea typeface="Calibri" panose="020F0502020204030204" pitchFamily="34" charset="0"/>
                <a:cs typeface="Times New Roman"/>
              </a:rPr>
              <a:t> </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600" dirty="0">
                <a:effectLst/>
                <a:latin typeface="Arial"/>
                <a:ea typeface="Calibri" panose="020F0502020204030204" pitchFamily="34" charset="0"/>
                <a:cs typeface="Times New Roman"/>
              </a:rPr>
              <a:t>It proposes and implements university strategy, implements the Resource Allocation Model and is responsible to the Council.</a:t>
            </a:r>
            <a:endParaRPr lang="en-GB" sz="1600" dirty="0">
              <a:effectLst/>
              <a:latin typeface="Arial"/>
              <a:ea typeface="Calibri" panose="020F0502020204030204" pitchFamily="34" charset="0"/>
              <a:cs typeface="Times New Roman"/>
            </a:endParaRPr>
          </a:p>
          <a:p>
            <a:pPr>
              <a:spcAft>
                <a:spcPts val="800"/>
              </a:spcAft>
            </a:pPr>
            <a:r>
              <a:rPr lang="en-US" sz="1600" b="1" dirty="0">
                <a:effectLst/>
                <a:latin typeface="Arial"/>
                <a:ea typeface="Calibri" panose="020F0502020204030204" pitchFamily="34" charset="0"/>
                <a:cs typeface="Times New Roman"/>
              </a:rPr>
              <a:t>The Senate</a:t>
            </a:r>
            <a:endParaRPr lang="en-GB" sz="1600" dirty="0">
              <a:effectLst/>
              <a:latin typeface="Arial"/>
              <a:ea typeface="Calibri" panose="020F0502020204030204" pitchFamily="34" charset="0"/>
              <a:cs typeface="Times New Roman"/>
            </a:endParaRPr>
          </a:p>
          <a:p>
            <a:pPr marL="342900" indent="-342900">
              <a:buFont typeface="Symbol" panose="05050102010706020507" pitchFamily="18" charset="2"/>
              <a:buChar char=""/>
            </a:pPr>
            <a:r>
              <a:rPr lang="en-US" sz="1600" dirty="0">
                <a:effectLst/>
                <a:latin typeface="Arial"/>
                <a:ea typeface="Calibri" panose="020F0502020204030204" pitchFamily="34" charset="0"/>
                <a:cs typeface="Times New Roman"/>
                <a:hlinkClick r:id="rId5">
                  <a:extLst>
                    <a:ext uri="{A12FA001-AC4F-418D-AE19-62706E023703}">
                      <ahyp:hlinkClr xmlns:ahyp="http://schemas.microsoft.com/office/drawing/2018/hyperlinkcolor" val="tx"/>
                    </a:ext>
                  </a:extLst>
                </a:hlinkClick>
              </a:rPr>
              <a:t>The Senate</a:t>
            </a:r>
            <a:r>
              <a:rPr lang="en-US" sz="1600" dirty="0">
                <a:effectLst/>
                <a:latin typeface="Arial"/>
                <a:ea typeface="Calibri" panose="020F0502020204030204" pitchFamily="34" charset="0"/>
                <a:cs typeface="Times New Roman"/>
              </a:rPr>
              <a:t> </a:t>
            </a:r>
            <a:r>
              <a:rPr lang="en-US" sz="1600" dirty="0">
                <a:latin typeface="Arial"/>
                <a:ea typeface="Calibri" panose="020F0502020204030204" pitchFamily="34" charset="0"/>
                <a:cs typeface="Times New Roman"/>
              </a:rPr>
              <a:t>is</a:t>
            </a:r>
            <a:r>
              <a:rPr lang="en-US" sz="1600" dirty="0">
                <a:effectLst/>
                <a:latin typeface="Arial"/>
                <a:ea typeface="Calibri" panose="020F0502020204030204" pitchFamily="34" charset="0"/>
                <a:cs typeface="Times New Roman"/>
              </a:rPr>
              <a:t> responsible for academic governance</a:t>
            </a:r>
            <a:r>
              <a:rPr lang="en-US" sz="1600" dirty="0">
                <a:latin typeface="Arial"/>
                <a:ea typeface="Calibri" panose="020F0502020204030204" pitchFamily="34" charset="0"/>
                <a:cs typeface="Times New Roman"/>
              </a:rPr>
              <a:t>.</a:t>
            </a:r>
            <a:endParaRPr lang="en-GB" sz="1600" dirty="0">
              <a:effectLst/>
              <a:latin typeface="Arial"/>
              <a:ea typeface="Calibri" panose="020F0502020204030204" pitchFamily="34" charset="0"/>
              <a:cs typeface="Times New Roman"/>
            </a:endParaRPr>
          </a:p>
          <a:p>
            <a:pPr marL="342900" lvl="0" indent="-342900">
              <a:buFont typeface="Symbol" panose="05050102010706020507" pitchFamily="18" charset="2"/>
              <a:buChar char=""/>
            </a:pPr>
            <a:r>
              <a:rPr lang="en-US" sz="1600" dirty="0">
                <a:effectLst/>
                <a:latin typeface="Arial"/>
                <a:ea typeface="Calibri" panose="020F0502020204030204" pitchFamily="34" charset="0"/>
                <a:cs typeface="Times New Roman"/>
              </a:rPr>
              <a:t>It advises the University Executive on a number of matters, including the strategy</a:t>
            </a:r>
            <a:r>
              <a:rPr lang="en-US" sz="1600" dirty="0">
                <a:latin typeface="Arial"/>
                <a:ea typeface="Calibri" panose="020F0502020204030204" pitchFamily="34" charset="0"/>
                <a:cs typeface="Times New Roman"/>
              </a:rPr>
              <a:t>.</a:t>
            </a:r>
            <a:endParaRPr lang="en-GB" sz="1600" dirty="0">
              <a:effectLst/>
              <a:latin typeface="Arial"/>
              <a:ea typeface="Calibri" panose="020F0502020204030204" pitchFamily="34" charset="0"/>
              <a:cs typeface="Times New Roman"/>
            </a:endParaRPr>
          </a:p>
          <a:p>
            <a:pPr marL="342900" lvl="0" indent="-342900">
              <a:buFont typeface="Symbol" panose="05050102010706020507" pitchFamily="18" charset="2"/>
              <a:buChar char=""/>
            </a:pPr>
            <a:r>
              <a:rPr lang="en-US" sz="1600" dirty="0">
                <a:effectLst/>
                <a:latin typeface="Arial"/>
                <a:ea typeface="Calibri" panose="020F0502020204030204" pitchFamily="34" charset="0"/>
                <a:cs typeface="Times New Roman"/>
              </a:rPr>
              <a:t>The Senate also advises The Council</a:t>
            </a:r>
            <a:r>
              <a:rPr lang="en-US" sz="1600" dirty="0">
                <a:latin typeface="Arial"/>
                <a:ea typeface="Calibri" panose="020F0502020204030204" pitchFamily="34" charset="0"/>
                <a:cs typeface="Times New Roman"/>
              </a:rPr>
              <a:t>.</a:t>
            </a:r>
            <a:endParaRPr lang="en-GB" sz="1600" dirty="0">
              <a:effectLst/>
              <a:latin typeface="Arial"/>
              <a:ea typeface="Calibri" panose="020F0502020204030204" pitchFamily="34" charset="0"/>
              <a:cs typeface="Times New Roman"/>
            </a:endParaRPr>
          </a:p>
          <a:p>
            <a:pPr marL="342900" indent="-342900">
              <a:buFont typeface="Symbol,Sans-Serif" panose="05050102010706020507" pitchFamily="18" charset="2"/>
              <a:buChar char=""/>
            </a:pPr>
            <a:r>
              <a:rPr lang="en-US" sz="1600" dirty="0">
                <a:effectLst/>
                <a:latin typeface="Arial"/>
                <a:ea typeface="Calibri" panose="020F0502020204030204" pitchFamily="34" charset="0"/>
                <a:cs typeface="Times New Roman"/>
              </a:rPr>
              <a:t>The Senate is responsible for determining policy on academic matters and approving </a:t>
            </a:r>
            <a:r>
              <a:rPr lang="en-US" sz="1600" dirty="0" err="1">
                <a:effectLst/>
                <a:latin typeface="Arial"/>
                <a:ea typeface="Calibri" panose="020F0502020204030204" pitchFamily="34" charset="0"/>
                <a:cs typeface="Times New Roman"/>
              </a:rPr>
              <a:t>programmes</a:t>
            </a:r>
            <a:r>
              <a:rPr lang="en-US" sz="1600" dirty="0">
                <a:effectLst/>
                <a:latin typeface="Arial"/>
                <a:ea typeface="Calibri" panose="020F0502020204030204" pitchFamily="34" charset="0"/>
                <a:cs typeface="Times New Roman"/>
              </a:rPr>
              <a:t> of study (degree courses) through delegated authority to its boards and </a:t>
            </a:r>
            <a:r>
              <a:rPr lang="en-US" sz="1600" dirty="0">
                <a:latin typeface="Arial"/>
                <a:cs typeface="Times New Roman"/>
                <a:hlinkClick r:id="rId6"/>
              </a:rPr>
              <a:t>the committee cycle</a:t>
            </a:r>
            <a:r>
              <a:rPr lang="en-US" sz="1600" dirty="0">
                <a:latin typeface="Arial"/>
                <a:ea typeface="Calibri" panose="020F0502020204030204" pitchFamily="34" charset="0"/>
                <a:cs typeface="Arial"/>
              </a:rPr>
              <a:t>. Research grant applications are approved through Faculty Research and Innovation Offices. </a:t>
            </a:r>
            <a:r>
              <a:rPr lang="en-US" sz="1600" dirty="0" err="1">
                <a:latin typeface="Arial"/>
                <a:ea typeface="Calibri" panose="020F0502020204030204" pitchFamily="34" charset="0"/>
                <a:cs typeface="Arial"/>
              </a:rPr>
              <a:t>Familiaries</a:t>
            </a:r>
            <a:r>
              <a:rPr lang="en-US" sz="1600" dirty="0">
                <a:latin typeface="Arial"/>
                <a:ea typeface="Calibri" panose="020F0502020204030204" pitchFamily="34" charset="0"/>
                <a:cs typeface="Arial"/>
              </a:rPr>
              <a:t> yourself with these approval processes to help you align your work with their deadlines and other requirements.</a:t>
            </a:r>
            <a:endParaRPr lang="en-US" sz="1600" dirty="0">
              <a:ea typeface="+mn-lt"/>
              <a:cs typeface="+mn-lt"/>
            </a:endParaRPr>
          </a:p>
          <a:p>
            <a:pPr marL="342900" indent="-342900">
              <a:buFont typeface="Symbol,Sans-Serif" panose="05050102010706020507" pitchFamily="18" charset="2"/>
              <a:buChar char=""/>
            </a:pPr>
            <a:r>
              <a:rPr lang="en-US" sz="1600" dirty="0">
                <a:effectLst/>
                <a:latin typeface="Arial"/>
                <a:ea typeface="Calibri" panose="020F0502020204030204" pitchFamily="34" charset="0"/>
                <a:cs typeface="Times New Roman"/>
              </a:rPr>
              <a:t>The Senate is also consulted on resource allocation.</a:t>
            </a:r>
            <a:endParaRPr lang="en-US" sz="16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18790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90">
            <a:extLst>
              <a:ext uri="{FF2B5EF4-FFF2-40B4-BE49-F238E27FC236}">
                <a16:creationId xmlns:a16="http://schemas.microsoft.com/office/drawing/2014/main" id="{3BDBD1D7-1302-948C-B169-6D66204C863F}"/>
              </a:ext>
            </a:extLst>
          </p:cNvPr>
          <p:cNvSpPr txBox="1">
            <a:spLocks noGrp="1"/>
          </p:cNvSpPr>
          <p:nvPr>
            <p:ph type="title" idx="4294967295"/>
          </p:nvPr>
        </p:nvSpPr>
        <p:spPr>
          <a:xfrm>
            <a:off x="297088" y="123445"/>
            <a:ext cx="8821512" cy="851857"/>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Description of how the University works (continued)</a:t>
            </a:r>
          </a:p>
        </p:txBody>
      </p:sp>
      <p:sp>
        <p:nvSpPr>
          <p:cNvPr id="13" name="TextBox 12">
            <a:extLst>
              <a:ext uri="{FF2B5EF4-FFF2-40B4-BE49-F238E27FC236}">
                <a16:creationId xmlns:a16="http://schemas.microsoft.com/office/drawing/2014/main" id="{1C29B8C9-C785-6966-F3D6-EC22827FC083}"/>
              </a:ext>
            </a:extLst>
          </p:cNvPr>
          <p:cNvSpPr txBox="1"/>
          <p:nvPr/>
        </p:nvSpPr>
        <p:spPr>
          <a:xfrm>
            <a:off x="297088" y="975302"/>
            <a:ext cx="11412312" cy="4377289"/>
          </a:xfrm>
          <a:prstGeom prst="rect">
            <a:avLst/>
          </a:prstGeom>
          <a:noFill/>
        </p:spPr>
        <p:txBody>
          <a:bodyPr wrap="square" lIns="91440" tIns="45720" rIns="91440" bIns="45720" anchor="t">
            <a:spAutoFit/>
          </a:bodyPr>
          <a:lstStyle/>
          <a:p>
            <a:pPr>
              <a:lnSpc>
                <a:spcPct val="107000"/>
              </a:lnSpc>
              <a:spcAft>
                <a:spcPts val="800"/>
              </a:spcAft>
            </a:pPr>
            <a:r>
              <a:rPr lang="en-US" sz="1600" b="1" dirty="0">
                <a:effectLst/>
                <a:latin typeface="Arial"/>
                <a:ea typeface="Calibri" panose="020F0502020204030204" pitchFamily="34" charset="0"/>
                <a:cs typeface="Times New Roman"/>
              </a:rPr>
              <a:t>The University Strategy</a:t>
            </a:r>
            <a:endParaRPr lang="en-GB" sz="1600" dirty="0">
              <a:effectLst/>
              <a:latin typeface="Arial"/>
              <a:ea typeface="Calibri" panose="020F0502020204030204" pitchFamily="34" charset="0"/>
              <a:cs typeface="Times New Roman"/>
            </a:endParaRPr>
          </a:p>
          <a:p>
            <a:pPr marL="342900" indent="-342900">
              <a:lnSpc>
                <a:spcPct val="107000"/>
              </a:lnSpc>
              <a:buFont typeface="Symbol" panose="05050102010706020507" pitchFamily="18" charset="2"/>
              <a:buChar char=""/>
            </a:pPr>
            <a:r>
              <a:rPr lang="en-US" sz="1600" dirty="0">
                <a:effectLst/>
                <a:latin typeface="Arial"/>
                <a:ea typeface="Calibri" panose="020F0502020204030204" pitchFamily="34" charset="0"/>
                <a:cs typeface="Times New Roman"/>
                <a:hlinkClick r:id="rId3">
                  <a:extLst>
                    <a:ext uri="{A12FA001-AC4F-418D-AE19-62706E023703}">
                      <ahyp:hlinkClr xmlns:ahyp="http://schemas.microsoft.com/office/drawing/2018/hyperlinkcolor" val="tx"/>
                    </a:ext>
                  </a:extLst>
                </a:hlinkClick>
              </a:rPr>
              <a:t>The university </a:t>
            </a:r>
            <a:r>
              <a:rPr lang="en-US" sz="1600" dirty="0">
                <a:latin typeface="Arial"/>
                <a:ea typeface="Calibri" panose="020F0502020204030204" pitchFamily="34" charset="0"/>
                <a:cs typeface="Times New Roman"/>
                <a:hlinkClick r:id="rId3">
                  <a:extLst>
                    <a:ext uri="{A12FA001-AC4F-418D-AE19-62706E023703}">
                      <ahyp:hlinkClr xmlns:ahyp="http://schemas.microsoft.com/office/drawing/2018/hyperlinkcolor" val="tx"/>
                    </a:ext>
                  </a:extLst>
                </a:hlinkClick>
              </a:rPr>
              <a:t>strategy</a:t>
            </a:r>
            <a:r>
              <a:rPr lang="en-US" sz="1600" dirty="0">
                <a:latin typeface="Arial"/>
                <a:ea typeface="Calibri" panose="020F0502020204030204" pitchFamily="34" charset="0"/>
                <a:cs typeface="Times New Roman"/>
              </a:rPr>
              <a:t> describes</a:t>
            </a:r>
            <a:r>
              <a:rPr lang="en-US" sz="1600" dirty="0">
                <a:effectLst/>
                <a:latin typeface="Arial"/>
                <a:ea typeface="Calibri" panose="020F0502020204030204" pitchFamily="34" charset="0"/>
                <a:cs typeface="Times New Roman"/>
              </a:rPr>
              <a:t> the overall approach that is taken for providing student education, doing research and innovation, international activity and digital transformation.</a:t>
            </a:r>
            <a:r>
              <a:rPr lang="en-US" sz="1600" dirty="0">
                <a:latin typeface="Arial"/>
                <a:ea typeface="Calibri" panose="020F0502020204030204" pitchFamily="34" charset="0"/>
                <a:cs typeface="Times New Roman"/>
              </a:rPr>
              <a:t> </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US" sz="1600" dirty="0">
                <a:effectLst/>
                <a:latin typeface="Arial"/>
                <a:ea typeface="Calibri" panose="020F0502020204030204" pitchFamily="34" charset="0"/>
                <a:cs typeface="Times New Roman"/>
              </a:rPr>
              <a:t>The University receives income for providing student education in the form of fees and for doing research and innovation in the form of grants.</a:t>
            </a:r>
            <a:endParaRPr lang="en-GB" sz="1600" dirty="0">
              <a:effectLst/>
              <a:latin typeface="Arial"/>
              <a:ea typeface="Calibri" panose="020F0502020204030204" pitchFamily="34" charset="0"/>
              <a:cs typeface="Times New Roman"/>
            </a:endParaRPr>
          </a:p>
          <a:p>
            <a:pPr>
              <a:lnSpc>
                <a:spcPct val="107000"/>
              </a:lnSpc>
              <a:spcAft>
                <a:spcPts val="800"/>
              </a:spcAft>
            </a:pPr>
            <a:r>
              <a:rPr lang="en-US" sz="1600" b="1" dirty="0">
                <a:effectLst/>
                <a:latin typeface="Arial"/>
                <a:ea typeface="Calibri" panose="020F0502020204030204" pitchFamily="34" charset="0"/>
                <a:cs typeface="Times New Roman"/>
              </a:rPr>
              <a:t>Resource Allocation Model (RAM) and Integrated Planning Exercise (or IPE)</a:t>
            </a:r>
            <a:endParaRPr lang="en-GB" sz="1600" dirty="0">
              <a:effectLst/>
              <a:latin typeface="Arial"/>
              <a:ea typeface="Calibri" panose="020F0502020204030204" pitchFamily="34" charset="0"/>
              <a:cs typeface="Times New Roman"/>
            </a:endParaRPr>
          </a:p>
          <a:p>
            <a:pPr marL="342900" indent="-342900">
              <a:lnSpc>
                <a:spcPct val="107000"/>
              </a:lnSpc>
              <a:buFont typeface="Symbol" panose="05050102010706020507" pitchFamily="18" charset="2"/>
              <a:buChar char=""/>
            </a:pPr>
            <a:r>
              <a:rPr lang="en-US" sz="1600" dirty="0">
                <a:effectLst/>
                <a:latin typeface="Arial"/>
                <a:ea typeface="Calibri" panose="020F0502020204030204" pitchFamily="34" charset="0"/>
                <a:cs typeface="Times New Roman"/>
              </a:rPr>
              <a:t>The implementation of the Resource Allocation Model </a:t>
            </a:r>
            <a:r>
              <a:rPr lang="en-US" sz="1600" dirty="0">
                <a:latin typeface="Arial"/>
                <a:ea typeface="Calibri" panose="020F0502020204030204" pitchFamily="34" charset="0"/>
                <a:cs typeface="Times New Roman"/>
              </a:rPr>
              <a:t>distributes</a:t>
            </a:r>
            <a:r>
              <a:rPr lang="en-US" sz="1600" dirty="0">
                <a:effectLst/>
                <a:latin typeface="Arial"/>
                <a:ea typeface="Calibri" panose="020F0502020204030204" pitchFamily="34" charset="0"/>
                <a:cs typeface="Times New Roman"/>
              </a:rPr>
              <a:t> </a:t>
            </a:r>
            <a:r>
              <a:rPr lang="en-US" sz="1600" dirty="0">
                <a:effectLst/>
                <a:latin typeface="Arial"/>
                <a:ea typeface="Calibri" panose="020F0502020204030204" pitchFamily="34" charset="0"/>
                <a:cs typeface="Times New Roman"/>
                <a:hlinkClick r:id="rId4">
                  <a:extLst>
                    <a:ext uri="{A12FA001-AC4F-418D-AE19-62706E023703}">
                      <ahyp:hlinkClr xmlns:ahyp="http://schemas.microsoft.com/office/drawing/2018/hyperlinkcolor" val="tx"/>
                    </a:ext>
                  </a:extLst>
                </a:hlinkClick>
              </a:rPr>
              <a:t>income</a:t>
            </a:r>
            <a:r>
              <a:rPr lang="en-US" sz="1600" dirty="0">
                <a:effectLst/>
                <a:latin typeface="Arial"/>
                <a:ea typeface="Calibri" panose="020F0502020204030204" pitchFamily="34" charset="0"/>
                <a:cs typeface="Times New Roman"/>
              </a:rPr>
              <a:t> as budget to the </a:t>
            </a:r>
            <a:r>
              <a:rPr lang="en-US" sz="1600" dirty="0">
                <a:effectLst/>
                <a:latin typeface="Arial"/>
                <a:ea typeface="Calibri" panose="020F0502020204030204" pitchFamily="34" charset="0"/>
                <a:cs typeface="Times New Roman"/>
                <a:hlinkClick r:id="rId5">
                  <a:extLst>
                    <a:ext uri="{A12FA001-AC4F-418D-AE19-62706E023703}">
                      <ahyp:hlinkClr xmlns:ahyp="http://schemas.microsoft.com/office/drawing/2018/hyperlinkcolor" val="tx"/>
                    </a:ext>
                  </a:extLst>
                </a:hlinkClick>
              </a:rPr>
              <a:t>seven faculties</a:t>
            </a:r>
            <a:r>
              <a:rPr lang="en-US" sz="1600" dirty="0">
                <a:effectLst/>
                <a:latin typeface="Arial"/>
                <a:ea typeface="Calibri" panose="020F0502020204030204" pitchFamily="34" charset="0"/>
                <a:cs typeface="Times New Roman"/>
              </a:rPr>
              <a:t> and the corporate services that deliver University activity, including student education, research and innovation. </a:t>
            </a:r>
            <a:endParaRPr lang="en-GB" sz="1600" dirty="0">
              <a:effectLst/>
              <a:latin typeface="Arial"/>
              <a:ea typeface="Calibri" panose="020F0502020204030204" pitchFamily="34" charset="0"/>
              <a:cs typeface="Times New Roman"/>
            </a:endParaRPr>
          </a:p>
          <a:p>
            <a:pPr marL="342900" indent="-342900">
              <a:lnSpc>
                <a:spcPct val="107000"/>
              </a:lnSpc>
              <a:spcAft>
                <a:spcPts val="800"/>
              </a:spcAft>
              <a:buFont typeface="Symbol" panose="05050102010706020507" pitchFamily="18" charset="2"/>
              <a:buChar char=""/>
            </a:pPr>
            <a:r>
              <a:rPr lang="en-US" sz="1600" dirty="0">
                <a:effectLst/>
                <a:latin typeface="Arial"/>
                <a:ea typeface="Calibri" panose="020F0502020204030204" pitchFamily="34" charset="0"/>
                <a:cs typeface="Times New Roman"/>
                <a:hlinkClick r:id="rId6">
                  <a:extLst>
                    <a:ext uri="{A12FA001-AC4F-418D-AE19-62706E023703}">
                      <ahyp:hlinkClr xmlns:ahyp="http://schemas.microsoft.com/office/drawing/2018/hyperlinkcolor" val="tx"/>
                    </a:ext>
                  </a:extLst>
                </a:hlinkClick>
              </a:rPr>
              <a:t>The annual Integrated Planning Exercise</a:t>
            </a:r>
            <a:r>
              <a:rPr lang="en-US" sz="1600" dirty="0">
                <a:latin typeface="Arial"/>
                <a:ea typeface="Calibri" panose="020F0502020204030204" pitchFamily="34" charset="0"/>
                <a:cs typeface="Times New Roman"/>
              </a:rPr>
              <a:t> (</a:t>
            </a:r>
            <a:r>
              <a:rPr lang="en-US" sz="1600" dirty="0">
                <a:effectLst/>
                <a:latin typeface="Arial"/>
                <a:ea typeface="Calibri" panose="020F0502020204030204" pitchFamily="34" charset="0"/>
                <a:cs typeface="Times New Roman"/>
              </a:rPr>
              <a:t>or IPE) aligns the Resource Allocation Model with the university strategy.</a:t>
            </a:r>
            <a:endParaRPr lang="en-GB" sz="1600" dirty="0">
              <a:effectLst/>
              <a:latin typeface="Arial"/>
              <a:ea typeface="Calibri" panose="020F0502020204030204" pitchFamily="34" charset="0"/>
              <a:cs typeface="Times New Roman"/>
            </a:endParaRPr>
          </a:p>
          <a:p>
            <a:pPr>
              <a:lnSpc>
                <a:spcPct val="107000"/>
              </a:lnSpc>
              <a:spcAft>
                <a:spcPts val="800"/>
              </a:spcAft>
            </a:pPr>
            <a:r>
              <a:rPr lang="en-US" sz="1600" dirty="0">
                <a:effectLst/>
                <a:latin typeface="Arial"/>
                <a:ea typeface="Calibri" panose="020F0502020204030204" pitchFamily="34" charset="0"/>
                <a:cs typeface="Times New Roman"/>
              </a:rPr>
              <a:t>To give a sense of where financial responsibilities sit:</a:t>
            </a:r>
            <a:r>
              <a:rPr lang="en-US" sz="1600" dirty="0">
                <a:latin typeface="Arial"/>
                <a:ea typeface="Calibri" panose="020F0502020204030204" pitchFamily="34" charset="0"/>
                <a:cs typeface="Times New Roman"/>
              </a:rPr>
              <a:t> </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1600" dirty="0">
                <a:effectLst/>
                <a:latin typeface="Arial"/>
                <a:ea typeface="Calibri" panose="020F0502020204030204" pitchFamily="34" charset="0"/>
                <a:cs typeface="Times New Roman"/>
              </a:rPr>
              <a:t>Transactions of more than three million pounds need approval by Council</a:t>
            </a:r>
            <a:r>
              <a:rPr lang="en-US" sz="1600" dirty="0">
                <a:latin typeface="Arial"/>
                <a:ea typeface="Calibri" panose="020F0502020204030204" pitchFamily="34" charset="0"/>
                <a:cs typeface="Times New Roman"/>
              </a:rPr>
              <a:t>,.</a:t>
            </a:r>
            <a:endParaRPr lang="en-US" sz="16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sz="1600" dirty="0">
                <a:effectLst/>
                <a:latin typeface="Arial"/>
                <a:ea typeface="Calibri" panose="020F0502020204030204" pitchFamily="34" charset="0"/>
                <a:cs typeface="Times New Roman"/>
              </a:rPr>
              <a:t>Transactions between three million and one million pounds need the approval of the University Executive as a group</a:t>
            </a:r>
            <a:r>
              <a:rPr lang="en-US" sz="1600" dirty="0">
                <a:latin typeface="Arial"/>
                <a:ea typeface="Calibri" panose="020F0502020204030204" pitchFamily="34" charset="0"/>
                <a:cs typeface="Times New Roman"/>
              </a:rPr>
              <a:t>.</a:t>
            </a:r>
            <a:endParaRPr lang="en-US" sz="1600" dirty="0">
              <a:effectLst/>
              <a:latin typeface="Arial"/>
              <a:ea typeface="Calibri" panose="020F0502020204030204" pitchFamily="34" charset="0"/>
              <a:cs typeface="Times New Roman"/>
            </a:endParaRPr>
          </a:p>
          <a:p>
            <a:pPr marL="342900" lvl="0" indent="-342900">
              <a:lnSpc>
                <a:spcPct val="107000"/>
              </a:lnSpc>
              <a:spcAft>
                <a:spcPts val="800"/>
              </a:spcAft>
              <a:buFont typeface="Symbol" panose="05050102010706020507" pitchFamily="18" charset="2"/>
              <a:buChar char=""/>
            </a:pPr>
            <a:r>
              <a:rPr lang="en-US" sz="1600" dirty="0">
                <a:effectLst/>
                <a:latin typeface="Arial"/>
                <a:ea typeface="Calibri" panose="020F0502020204030204" pitchFamily="34" charset="0"/>
                <a:cs typeface="Times New Roman"/>
              </a:rPr>
              <a:t>Transactions of less than one million pounds can be approved by individual members of the University Executive.</a:t>
            </a:r>
            <a:endParaRPr lang="en-GB" sz="1600" dirty="0">
              <a:effectLst/>
              <a:latin typeface="Arial"/>
              <a:ea typeface="Calibri" panose="020F0502020204030204" pitchFamily="34" charset="0"/>
              <a:cs typeface="Times New Roman"/>
            </a:endParaRPr>
          </a:p>
          <a:p>
            <a:pPr>
              <a:lnSpc>
                <a:spcPct val="107000"/>
              </a:lnSpc>
              <a:spcAft>
                <a:spcPts val="800"/>
              </a:spcAft>
            </a:pPr>
            <a:r>
              <a:rPr lang="en-US" sz="1600" dirty="0">
                <a:effectLst/>
                <a:latin typeface="Arial"/>
                <a:ea typeface="Calibri" panose="020F0502020204030204" pitchFamily="34" charset="0"/>
                <a:cs typeface="Times New Roman"/>
              </a:rPr>
              <a:t>More detail can be found on the Secretariat website in </a:t>
            </a:r>
            <a:r>
              <a:rPr lang="en-US" sz="1600" dirty="0">
                <a:effectLst/>
                <a:latin typeface="Arial"/>
                <a:ea typeface="Calibri" panose="020F0502020204030204" pitchFamily="34" charset="0"/>
                <a:cs typeface="Times New Roman"/>
                <a:hlinkClick r:id="rId7">
                  <a:extLst>
                    <a:ext uri="{A12FA001-AC4F-418D-AE19-62706E023703}">
                      <ahyp:hlinkClr xmlns:ahyp="http://schemas.microsoft.com/office/drawing/2018/hyperlinkcolor" val="tx"/>
                    </a:ext>
                  </a:extLst>
                </a:hlinkClick>
              </a:rPr>
              <a:t>the </a:t>
            </a:r>
            <a:r>
              <a:rPr lang="en-US" sz="1600" dirty="0">
                <a:latin typeface="Arial"/>
                <a:ea typeface="Calibri" panose="020F0502020204030204" pitchFamily="34" charset="0"/>
                <a:cs typeface="Times New Roman"/>
                <a:hlinkClick r:id="rId7">
                  <a:extLst>
                    <a:ext uri="{A12FA001-AC4F-418D-AE19-62706E023703}">
                      <ahyp:hlinkClr xmlns:ahyp="http://schemas.microsoft.com/office/drawing/2018/hyperlinkcolor" val="tx"/>
                    </a:ext>
                  </a:extLst>
                </a:hlinkClick>
              </a:rPr>
              <a:t>University’s</a:t>
            </a:r>
            <a:r>
              <a:rPr lang="en-US" sz="1600" dirty="0">
                <a:effectLst/>
                <a:latin typeface="Arial"/>
                <a:ea typeface="Calibri" panose="020F0502020204030204" pitchFamily="34" charset="0"/>
                <a:cs typeface="Times New Roman"/>
                <a:hlinkClick r:id="rId7">
                  <a:extLst>
                    <a:ext uri="{A12FA001-AC4F-418D-AE19-62706E023703}">
                      <ahyp:hlinkClr xmlns:ahyp="http://schemas.microsoft.com/office/drawing/2018/hyperlinkcolor" val="tx"/>
                    </a:ext>
                  </a:extLst>
                </a:hlinkClick>
              </a:rPr>
              <a:t> charter</a:t>
            </a:r>
            <a:r>
              <a:rPr lang="en-US" sz="1600" dirty="0">
                <a:effectLst/>
                <a:latin typeface="Arial"/>
                <a:ea typeface="Calibri" panose="020F0502020204030204" pitchFamily="34" charset="0"/>
                <a:cs typeface="Times New Roman"/>
              </a:rPr>
              <a:t> </a:t>
            </a:r>
            <a:r>
              <a:rPr lang="en-US" sz="1600" dirty="0">
                <a:latin typeface="Arial"/>
                <a:ea typeface="Calibri" panose="020F0502020204030204" pitchFamily="34" charset="0"/>
                <a:cs typeface="Times New Roman"/>
              </a:rPr>
              <a:t>and</a:t>
            </a:r>
            <a:r>
              <a:rPr lang="en-US" sz="1600" dirty="0">
                <a:effectLst/>
                <a:latin typeface="Arial"/>
                <a:ea typeface="Calibri" panose="020F0502020204030204" pitchFamily="34" charset="0"/>
                <a:cs typeface="Times New Roman"/>
              </a:rPr>
              <a:t> the </a:t>
            </a:r>
            <a:r>
              <a:rPr lang="en-US" sz="1600" dirty="0">
                <a:effectLst/>
                <a:latin typeface="Arial"/>
                <a:ea typeface="Calibri" panose="020F0502020204030204" pitchFamily="34" charset="0"/>
                <a:cs typeface="Times New Roman"/>
                <a:hlinkClick r:id="rId8">
                  <a:extLst>
                    <a:ext uri="{A12FA001-AC4F-418D-AE19-62706E023703}">
                      <ahyp:hlinkClr xmlns:ahyp="http://schemas.microsoft.com/office/drawing/2018/hyperlinkcolor" val="tx"/>
                    </a:ext>
                  </a:extLst>
                </a:hlinkClick>
              </a:rPr>
              <a:t>Scheme of Delegation (PDF)</a:t>
            </a:r>
            <a:r>
              <a:rPr lang="en-US" sz="1600" dirty="0">
                <a:effectLst/>
                <a:latin typeface="Arial"/>
                <a:ea typeface="Calibri" panose="020F0502020204030204" pitchFamily="34" charset="0"/>
                <a:cs typeface="Times New Roman"/>
              </a:rPr>
              <a:t>.</a:t>
            </a:r>
            <a:r>
              <a:rPr lang="en-US" sz="1600" dirty="0">
                <a:latin typeface="Arial"/>
                <a:ea typeface="Calibri" panose="020F0502020204030204" pitchFamily="34" charset="0"/>
                <a:cs typeface="Times New Roman"/>
              </a:rPr>
              <a:t> </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6513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a:extLst>
              <a:ext uri="{FF2B5EF4-FFF2-40B4-BE49-F238E27FC236}">
                <a16:creationId xmlns:a16="http://schemas.microsoft.com/office/drawing/2014/main" id="{AEAE1A53-0340-0207-0F87-0F80C3ED91E8}"/>
              </a:ext>
            </a:extLst>
          </p:cNvPr>
          <p:cNvSpPr txBox="1"/>
          <p:nvPr/>
        </p:nvSpPr>
        <p:spPr>
          <a:xfrm>
            <a:off x="6100571" y="150918"/>
            <a:ext cx="1260000" cy="684000"/>
          </a:xfrm>
          <a:prstGeom prst="rect">
            <a:avLst/>
          </a:prstGeom>
          <a:noFill/>
          <a:ln w="19050">
            <a:solidFill>
              <a:srgbClr val="439B67"/>
            </a:solidFill>
          </a:ln>
        </p:spPr>
        <p:txBody>
          <a:bodyPr wrap="square" rtlCol="0">
            <a:noAutofit/>
          </a:bodyPr>
          <a:lstStyle/>
          <a:p>
            <a:pPr algn="ctr"/>
            <a:r>
              <a:rPr lang="en-GB" sz="1000" dirty="0">
                <a:latin typeface="Arial" panose="020B0604020202020204" pitchFamily="34" charset="0"/>
                <a:cs typeface="Arial" panose="020B0604020202020204" pitchFamily="34" charset="0"/>
                <a:hlinkClick r:id="rId3"/>
              </a:rPr>
              <a:t>Chancellor</a:t>
            </a:r>
            <a:br>
              <a:rPr lang="en-GB" sz="1000" dirty="0">
                <a:latin typeface="Arial" panose="020B0604020202020204" pitchFamily="34" charset="0"/>
                <a:cs typeface="Arial" panose="020B0604020202020204" pitchFamily="34" charset="0"/>
              </a:rPr>
            </a:br>
            <a:r>
              <a:rPr lang="en-GB" sz="1000" dirty="0">
                <a:latin typeface="Arial" panose="020B0604020202020204" pitchFamily="34" charset="0"/>
                <a:cs typeface="Arial" panose="020B0604020202020204" pitchFamily="34" charset="0"/>
              </a:rPr>
              <a:t>Ambassadorial and ceremonial role</a:t>
            </a:r>
          </a:p>
        </p:txBody>
      </p:sp>
      <p:sp>
        <p:nvSpPr>
          <p:cNvPr id="40" name="TextBox 39">
            <a:extLst>
              <a:ext uri="{FF2B5EF4-FFF2-40B4-BE49-F238E27FC236}">
                <a16:creationId xmlns:a16="http://schemas.microsoft.com/office/drawing/2014/main" id="{9ED92F2C-F0BC-9EC6-BC5A-D46ADA000E5D}"/>
              </a:ext>
            </a:extLst>
          </p:cNvPr>
          <p:cNvSpPr txBox="1"/>
          <p:nvPr/>
        </p:nvSpPr>
        <p:spPr>
          <a:xfrm>
            <a:off x="7511538" y="150918"/>
            <a:ext cx="1260000" cy="684000"/>
          </a:xfrm>
          <a:prstGeom prst="rect">
            <a:avLst/>
          </a:prstGeom>
          <a:noFill/>
          <a:ln w="19050">
            <a:solidFill>
              <a:srgbClr val="439B67"/>
            </a:solidFill>
          </a:ln>
        </p:spPr>
        <p:txBody>
          <a:bodyPr wrap="square" rtlCol="0">
            <a:noAutofit/>
          </a:bodyPr>
          <a:lstStyle/>
          <a:p>
            <a:pPr lvl="0" algn="ctr"/>
            <a:r>
              <a:rPr lang="en-GB" sz="1000" dirty="0">
                <a:latin typeface="Arial" panose="020B0604020202020204" pitchFamily="34" charset="0"/>
                <a:cs typeface="Arial" panose="020B0604020202020204" pitchFamily="34" charset="0"/>
                <a:hlinkClick r:id="rId4"/>
              </a:rPr>
              <a:t>Council</a:t>
            </a:r>
            <a:br>
              <a:rPr lang="en-GB" sz="1000" dirty="0">
                <a:latin typeface="Arial" panose="020B0604020202020204" pitchFamily="34" charset="0"/>
                <a:cs typeface="Arial" panose="020B0604020202020204" pitchFamily="34" charset="0"/>
              </a:rPr>
            </a:br>
            <a:r>
              <a:rPr lang="en-GB" sz="1000" dirty="0">
                <a:latin typeface="Arial" panose="020B0604020202020204" pitchFamily="34" charset="0"/>
                <a:cs typeface="Arial" panose="020B0604020202020204" pitchFamily="34" charset="0"/>
              </a:rPr>
              <a:t>(Governing Body)</a:t>
            </a:r>
            <a:br>
              <a:rPr lang="en-GB" sz="1000" dirty="0">
                <a:latin typeface="Arial" panose="020B0604020202020204" pitchFamily="34" charset="0"/>
                <a:cs typeface="Arial" panose="020B0604020202020204" pitchFamily="34" charset="0"/>
              </a:rPr>
            </a:br>
            <a:r>
              <a:rPr lang="en-GB" sz="1000" dirty="0">
                <a:latin typeface="Arial" panose="020B0604020202020204" pitchFamily="34" charset="0"/>
                <a:cs typeface="Arial" panose="020B0604020202020204" pitchFamily="34" charset="0"/>
              </a:rPr>
              <a:t>Chaired by </a:t>
            </a:r>
            <a:br>
              <a:rPr lang="en-GB" sz="1000" dirty="0">
                <a:latin typeface="Arial" panose="020B0604020202020204" pitchFamily="34" charset="0"/>
                <a:cs typeface="Arial" panose="020B0604020202020204" pitchFamily="34" charset="0"/>
              </a:rPr>
            </a:br>
            <a:r>
              <a:rPr lang="en-GB" sz="1000" dirty="0">
                <a:latin typeface="Arial" panose="020B0604020202020204" pitchFamily="34" charset="0"/>
                <a:cs typeface="Arial" panose="020B0604020202020204" pitchFamily="34" charset="0"/>
                <a:hlinkClick r:id="rId5"/>
              </a:rPr>
              <a:t>Pro Chancellor</a:t>
            </a:r>
            <a:endParaRPr lang="en-GB" sz="1000" dirty="0">
              <a:latin typeface="Arial" panose="020B0604020202020204" pitchFamily="34" charset="0"/>
              <a:cs typeface="Arial" panose="020B0604020202020204" pitchFamily="34" charset="0"/>
            </a:endParaRPr>
          </a:p>
        </p:txBody>
      </p:sp>
      <p:sp>
        <p:nvSpPr>
          <p:cNvPr id="25" name="Rectangle: Rounded Corners 24">
            <a:extLst>
              <a:ext uri="{FF2B5EF4-FFF2-40B4-BE49-F238E27FC236}">
                <a16:creationId xmlns:a16="http://schemas.microsoft.com/office/drawing/2014/main" id="{9D7DF1BC-E4EE-DE0F-962E-3AA6E9FD1B6B}"/>
              </a:ext>
              <a:ext uri="{C183D7F6-B498-43B3-948B-1728B52AA6E4}">
                <adec:decorative xmlns:adec="http://schemas.microsoft.com/office/drawing/2017/decorative" val="1"/>
              </a:ext>
            </a:extLst>
          </p:cNvPr>
          <p:cNvSpPr/>
          <p:nvPr/>
        </p:nvSpPr>
        <p:spPr>
          <a:xfrm>
            <a:off x="3069507" y="940803"/>
            <a:ext cx="8954170" cy="2780295"/>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cs typeface="Calibri"/>
              </a:rPr>
              <a:t>Pri</a:t>
            </a:r>
            <a:endParaRPr lang="en-GB" dirty="0"/>
          </a:p>
        </p:txBody>
      </p:sp>
      <p:sp>
        <p:nvSpPr>
          <p:cNvPr id="26" name="TextBox 25">
            <a:extLst>
              <a:ext uri="{FF2B5EF4-FFF2-40B4-BE49-F238E27FC236}">
                <a16:creationId xmlns:a16="http://schemas.microsoft.com/office/drawing/2014/main" id="{6D033B4A-C3A7-4D83-F674-D4CB507029A2}"/>
              </a:ext>
            </a:extLst>
          </p:cNvPr>
          <p:cNvSpPr txBox="1"/>
          <p:nvPr/>
        </p:nvSpPr>
        <p:spPr>
          <a:xfrm>
            <a:off x="10368652" y="1121813"/>
            <a:ext cx="1431802" cy="246221"/>
          </a:xfrm>
          <a:prstGeom prst="rect">
            <a:avLst/>
          </a:prstGeom>
          <a:noFill/>
        </p:spPr>
        <p:txBody>
          <a:bodyPr wrap="none" rtlCol="0">
            <a:spAutoFit/>
          </a:bodyPr>
          <a:lstStyle/>
          <a:p>
            <a:pPr algn="ctr"/>
            <a:r>
              <a:rPr lang="en-GB" sz="1000" b="1" dirty="0">
                <a:latin typeface="Arial" panose="020B0604020202020204" pitchFamily="34" charset="0"/>
                <a:cs typeface="Arial" panose="020B0604020202020204" pitchFamily="34" charset="0"/>
              </a:rPr>
              <a:t>University Executive</a:t>
            </a:r>
          </a:p>
        </p:txBody>
      </p:sp>
      <p:sp>
        <p:nvSpPr>
          <p:cNvPr id="43" name="TextBox 42">
            <a:extLst>
              <a:ext uri="{FF2B5EF4-FFF2-40B4-BE49-F238E27FC236}">
                <a16:creationId xmlns:a16="http://schemas.microsoft.com/office/drawing/2014/main" id="{2ACFC8B1-6BA5-EAC1-D967-4A3106BEFB10}"/>
              </a:ext>
            </a:extLst>
          </p:cNvPr>
          <p:cNvSpPr txBox="1"/>
          <p:nvPr/>
        </p:nvSpPr>
        <p:spPr>
          <a:xfrm>
            <a:off x="7511538" y="1041125"/>
            <a:ext cx="1260000" cy="684000"/>
          </a:xfrm>
          <a:prstGeom prst="rect">
            <a:avLst/>
          </a:prstGeom>
          <a:noFill/>
          <a:ln w="19050">
            <a:solidFill>
              <a:srgbClr val="439B67"/>
            </a:solidFill>
          </a:ln>
        </p:spPr>
        <p:txBody>
          <a:bodyPr wrap="square" lIns="91440" tIns="45720" rIns="91440" bIns="45720" rtlCol="0" anchor="t">
            <a:noAutofit/>
          </a:bodyPr>
          <a:lstStyle/>
          <a:p>
            <a:pPr algn="ctr"/>
            <a:r>
              <a:rPr lang="en-GB" sz="1000" dirty="0">
                <a:latin typeface="Arial"/>
                <a:cs typeface="Arial"/>
                <a:hlinkClick r:id="rId6"/>
              </a:rPr>
              <a:t>Vice-Chancellor and President</a:t>
            </a:r>
            <a:r>
              <a:rPr lang="en-GB" sz="1000" dirty="0">
                <a:latin typeface="Arial"/>
                <a:cs typeface="Arial"/>
              </a:rPr>
              <a:t> (VC)</a:t>
            </a:r>
          </a:p>
        </p:txBody>
      </p:sp>
      <p:sp>
        <p:nvSpPr>
          <p:cNvPr id="50" name="TextBox 49">
            <a:extLst>
              <a:ext uri="{FF2B5EF4-FFF2-40B4-BE49-F238E27FC236}">
                <a16:creationId xmlns:a16="http://schemas.microsoft.com/office/drawing/2014/main" id="{F3F79C22-CADC-79F2-9448-B71B194B13B4}"/>
              </a:ext>
            </a:extLst>
          </p:cNvPr>
          <p:cNvSpPr txBox="1"/>
          <p:nvPr/>
        </p:nvSpPr>
        <p:spPr>
          <a:xfrm>
            <a:off x="3477834" y="1977491"/>
            <a:ext cx="1260000" cy="684000"/>
          </a:xfrm>
          <a:prstGeom prst="rect">
            <a:avLst/>
          </a:prstGeom>
          <a:noFill/>
          <a:ln w="19050">
            <a:solidFill>
              <a:srgbClr val="439B67"/>
            </a:solidFill>
          </a:ln>
        </p:spPr>
        <p:txBody>
          <a:bodyPr wrap="square" lIns="91440" tIns="45720" rIns="91440" bIns="45720" rtlCol="0" anchor="t">
            <a:noAutofit/>
          </a:bodyPr>
          <a:lstStyle/>
          <a:p>
            <a:pPr algn="ctr"/>
            <a:r>
              <a:rPr lang="en-GB" sz="1000" dirty="0">
                <a:latin typeface="Arial"/>
                <a:cs typeface="Arial"/>
                <a:hlinkClick r:id="rId7"/>
              </a:rPr>
              <a:t>Principal DeputyVice-Chancellor and Provost </a:t>
            </a:r>
            <a:r>
              <a:rPr lang="en-GB" sz="1000" dirty="0">
                <a:latin typeface="Arial"/>
                <a:cs typeface="Arial"/>
              </a:rPr>
              <a:t>(PDVC)</a:t>
            </a:r>
            <a:endParaRPr lang="en-US" dirty="0"/>
          </a:p>
        </p:txBody>
      </p:sp>
      <p:sp>
        <p:nvSpPr>
          <p:cNvPr id="49" name="TextBox 48">
            <a:extLst>
              <a:ext uri="{FF2B5EF4-FFF2-40B4-BE49-F238E27FC236}">
                <a16:creationId xmlns:a16="http://schemas.microsoft.com/office/drawing/2014/main" id="{4181C7C2-A2EF-7D06-9554-626CC4A5EA54}"/>
              </a:ext>
            </a:extLst>
          </p:cNvPr>
          <p:cNvSpPr txBox="1"/>
          <p:nvPr/>
        </p:nvSpPr>
        <p:spPr>
          <a:xfrm>
            <a:off x="4993932" y="1977491"/>
            <a:ext cx="1260000" cy="684000"/>
          </a:xfrm>
          <a:prstGeom prst="rect">
            <a:avLst/>
          </a:prstGeom>
          <a:noFill/>
          <a:ln w="19050">
            <a:solidFill>
              <a:srgbClr val="439B67"/>
            </a:solidFill>
          </a:ln>
        </p:spPr>
        <p:txBody>
          <a:bodyPr wrap="square" rtlCol="0">
            <a:noAutofit/>
          </a:bodyPr>
          <a:lstStyle/>
          <a:p>
            <a:pPr lvl="0" algn="ctr"/>
            <a:r>
              <a:rPr lang="en-GB" sz="1000" dirty="0">
                <a:latin typeface="Arial" panose="020B0604020202020204" pitchFamily="34" charset="0"/>
                <a:cs typeface="Arial" panose="020B0604020202020204" pitchFamily="34" charset="0"/>
                <a:hlinkClick r:id="rId8"/>
              </a:rPr>
              <a:t>Deputy Vice-Chancellor – Student Education </a:t>
            </a:r>
            <a:r>
              <a:rPr lang="en-GB" sz="1000" dirty="0">
                <a:latin typeface="Arial" panose="020B0604020202020204" pitchFamily="34" charset="0"/>
                <a:cs typeface="Arial" panose="020B0604020202020204" pitchFamily="34" charset="0"/>
              </a:rPr>
              <a:t>(DVC SE)</a:t>
            </a:r>
          </a:p>
        </p:txBody>
      </p:sp>
      <p:sp>
        <p:nvSpPr>
          <p:cNvPr id="48" name="TextBox 47">
            <a:extLst>
              <a:ext uri="{FF2B5EF4-FFF2-40B4-BE49-F238E27FC236}">
                <a16:creationId xmlns:a16="http://schemas.microsoft.com/office/drawing/2014/main" id="{7C952DF2-2DA1-A7C2-B9B7-5A2274B156AC}"/>
              </a:ext>
            </a:extLst>
          </p:cNvPr>
          <p:cNvSpPr txBox="1"/>
          <p:nvPr/>
        </p:nvSpPr>
        <p:spPr>
          <a:xfrm>
            <a:off x="6507833" y="1977491"/>
            <a:ext cx="1476000" cy="684000"/>
          </a:xfrm>
          <a:prstGeom prst="rect">
            <a:avLst/>
          </a:prstGeom>
          <a:noFill/>
          <a:ln w="19050">
            <a:solidFill>
              <a:srgbClr val="439B67"/>
            </a:solidFill>
          </a:ln>
        </p:spPr>
        <p:txBody>
          <a:bodyPr wrap="square" rtlCol="0">
            <a:noAutofit/>
          </a:bodyPr>
          <a:lstStyle/>
          <a:p>
            <a:pPr lvl="0" algn="ctr"/>
            <a:r>
              <a:rPr lang="en-GB" sz="1000" dirty="0">
                <a:latin typeface="Arial" panose="020B0604020202020204" pitchFamily="34" charset="0"/>
                <a:cs typeface="Arial" panose="020B0604020202020204" pitchFamily="34" charset="0"/>
                <a:hlinkClick r:id="rId9"/>
              </a:rPr>
              <a:t>Deputy Vice-Chancellor – Research and Innovation </a:t>
            </a:r>
            <a:br>
              <a:rPr lang="en-GB" sz="1000" dirty="0">
                <a:latin typeface="Arial" panose="020B0604020202020204" pitchFamily="34" charset="0"/>
                <a:cs typeface="Arial" panose="020B0604020202020204" pitchFamily="34" charset="0"/>
              </a:rPr>
            </a:br>
            <a:r>
              <a:rPr lang="en-GB" sz="1000" dirty="0">
                <a:latin typeface="Arial" panose="020B0604020202020204" pitchFamily="34" charset="0"/>
                <a:cs typeface="Arial" panose="020B0604020202020204" pitchFamily="34" charset="0"/>
              </a:rPr>
              <a:t>(DVC R&amp;I)</a:t>
            </a:r>
          </a:p>
        </p:txBody>
      </p:sp>
      <p:sp>
        <p:nvSpPr>
          <p:cNvPr id="44" name="TextBox 43">
            <a:extLst>
              <a:ext uri="{FF2B5EF4-FFF2-40B4-BE49-F238E27FC236}">
                <a16:creationId xmlns:a16="http://schemas.microsoft.com/office/drawing/2014/main" id="{BDE23FC1-DFAA-B32D-2DC2-FC9D22E6C3D9}"/>
              </a:ext>
            </a:extLst>
          </p:cNvPr>
          <p:cNvSpPr txBox="1"/>
          <p:nvPr/>
        </p:nvSpPr>
        <p:spPr>
          <a:xfrm>
            <a:off x="8237734" y="1977491"/>
            <a:ext cx="1080000" cy="684000"/>
          </a:xfrm>
          <a:prstGeom prst="rect">
            <a:avLst/>
          </a:prstGeom>
          <a:noFill/>
          <a:ln w="19050">
            <a:solidFill>
              <a:srgbClr val="439B67"/>
            </a:solidFill>
          </a:ln>
        </p:spPr>
        <p:txBody>
          <a:bodyPr wrap="square" lIns="91440" tIns="45720" rIns="91440" bIns="45720" rtlCol="0" anchor="t">
            <a:noAutofit/>
          </a:bodyPr>
          <a:lstStyle/>
          <a:p>
            <a:pPr algn="ctr"/>
            <a:r>
              <a:rPr lang="en-GB" sz="1000" dirty="0">
                <a:solidFill>
                  <a:srgbClr val="0563C1"/>
                </a:solidFill>
                <a:latin typeface="Arial"/>
                <a:cs typeface="Segoe UI"/>
                <a:hlinkClick r:id="rId10">
                  <a:extLst>
                    <a:ext uri="{A12FA001-AC4F-418D-AE19-62706E023703}">
                      <ahyp:hlinkClr xmlns:ahyp="http://schemas.microsoft.com/office/drawing/2018/hyperlinkcolor" val="tx"/>
                    </a:ext>
                  </a:extLst>
                </a:hlinkClick>
              </a:rPr>
              <a:t>University Secretary</a:t>
            </a:r>
            <a:endParaRPr lang="en-GB" sz="1000" dirty="0">
              <a:latin typeface="Arial" panose="020B0604020202020204" pitchFamily="34" charset="0"/>
              <a:cs typeface="Arial" panose="020B0604020202020204" pitchFamily="34" charset="0"/>
            </a:endParaRPr>
          </a:p>
        </p:txBody>
      </p:sp>
      <p:sp>
        <p:nvSpPr>
          <p:cNvPr id="45" name="TextBox 44">
            <a:extLst>
              <a:ext uri="{FF2B5EF4-FFF2-40B4-BE49-F238E27FC236}">
                <a16:creationId xmlns:a16="http://schemas.microsoft.com/office/drawing/2014/main" id="{C23CE548-6D5C-30AE-41AF-B7396AA77937}"/>
              </a:ext>
            </a:extLst>
          </p:cNvPr>
          <p:cNvSpPr txBox="1"/>
          <p:nvPr/>
        </p:nvSpPr>
        <p:spPr>
          <a:xfrm>
            <a:off x="3477834" y="2902319"/>
            <a:ext cx="1260000" cy="684000"/>
          </a:xfrm>
          <a:prstGeom prst="rect">
            <a:avLst/>
          </a:prstGeom>
          <a:noFill/>
          <a:ln w="19050">
            <a:solidFill>
              <a:srgbClr val="439B67"/>
            </a:solidFill>
          </a:ln>
        </p:spPr>
        <p:txBody>
          <a:bodyPr wrap="square" lIns="91440" tIns="45720" rIns="91440" bIns="45720" rtlCol="0" anchor="t">
            <a:noAutofit/>
          </a:bodyPr>
          <a:lstStyle/>
          <a:p>
            <a:pPr algn="ctr"/>
            <a:r>
              <a:rPr lang="en-GB" sz="1000" dirty="0">
                <a:latin typeface="Arial"/>
                <a:cs typeface="Arial"/>
                <a:hlinkClick r:id="rId11"/>
              </a:rPr>
              <a:t>Executive Deans </a:t>
            </a:r>
            <a:br>
              <a:rPr lang="en-GB" sz="1000" dirty="0">
                <a:latin typeface="Arial" panose="020B0604020202020204" pitchFamily="34" charset="0"/>
                <a:cs typeface="Arial" panose="020B0604020202020204" pitchFamily="34" charset="0"/>
              </a:rPr>
            </a:br>
            <a:r>
              <a:rPr lang="en-GB" sz="1000" dirty="0">
                <a:latin typeface="Arial"/>
                <a:cs typeface="Arial"/>
              </a:rPr>
              <a:t>(one for each Faculty)</a:t>
            </a:r>
            <a:endParaRPr lang="en-GB" dirty="0">
              <a:latin typeface="Arial"/>
              <a:cs typeface="Arial"/>
            </a:endParaRPr>
          </a:p>
        </p:txBody>
      </p:sp>
      <p:sp>
        <p:nvSpPr>
          <p:cNvPr id="46" name="TextBox 45">
            <a:extLst>
              <a:ext uri="{FF2B5EF4-FFF2-40B4-BE49-F238E27FC236}">
                <a16:creationId xmlns:a16="http://schemas.microsoft.com/office/drawing/2014/main" id="{1206CC83-7473-B71E-FCAD-F8819F77D19A}"/>
              </a:ext>
            </a:extLst>
          </p:cNvPr>
          <p:cNvSpPr txBox="1"/>
          <p:nvPr/>
        </p:nvSpPr>
        <p:spPr>
          <a:xfrm>
            <a:off x="9571635" y="1977491"/>
            <a:ext cx="1080000" cy="684000"/>
          </a:xfrm>
          <a:prstGeom prst="rect">
            <a:avLst/>
          </a:prstGeom>
          <a:noFill/>
          <a:ln w="19050">
            <a:solidFill>
              <a:srgbClr val="439B67"/>
            </a:solidFill>
          </a:ln>
        </p:spPr>
        <p:txBody>
          <a:bodyPr wrap="square" rtlCol="0">
            <a:noAutofit/>
          </a:bodyPr>
          <a:lstStyle/>
          <a:p>
            <a:pPr lvl="0" algn="ctr"/>
            <a:r>
              <a:rPr lang="en-GB" sz="1000" dirty="0">
                <a:latin typeface="Arial" panose="020B0604020202020204" pitchFamily="34" charset="0"/>
                <a:cs typeface="Arial" panose="020B0604020202020204" pitchFamily="34" charset="0"/>
                <a:hlinkClick r:id="rId12"/>
              </a:rPr>
              <a:t>Chief Financial Officer (CFO)</a:t>
            </a:r>
            <a:endParaRPr lang="en-GB" sz="1000" dirty="0">
              <a:latin typeface="Arial" panose="020B0604020202020204" pitchFamily="34" charset="0"/>
              <a:cs typeface="Arial" panose="020B0604020202020204" pitchFamily="34" charset="0"/>
            </a:endParaRPr>
          </a:p>
        </p:txBody>
      </p:sp>
      <p:sp>
        <p:nvSpPr>
          <p:cNvPr id="47" name="TextBox 46">
            <a:extLst>
              <a:ext uri="{FF2B5EF4-FFF2-40B4-BE49-F238E27FC236}">
                <a16:creationId xmlns:a16="http://schemas.microsoft.com/office/drawing/2014/main" id="{3009F47A-B557-8124-4C66-851679DA1856}"/>
              </a:ext>
            </a:extLst>
          </p:cNvPr>
          <p:cNvSpPr txBox="1"/>
          <p:nvPr/>
        </p:nvSpPr>
        <p:spPr>
          <a:xfrm>
            <a:off x="10830579" y="1977491"/>
            <a:ext cx="1080000" cy="684000"/>
          </a:xfrm>
          <a:prstGeom prst="rect">
            <a:avLst/>
          </a:prstGeom>
          <a:noFill/>
          <a:ln w="19050">
            <a:solidFill>
              <a:srgbClr val="439B67"/>
            </a:solidFill>
          </a:ln>
        </p:spPr>
        <p:txBody>
          <a:bodyPr wrap="square" rtlCol="0">
            <a:noAutofit/>
          </a:bodyPr>
          <a:lstStyle/>
          <a:p>
            <a:pPr lvl="0" algn="ctr"/>
            <a:r>
              <a:rPr lang="en-GB" sz="1000">
                <a:latin typeface="Arial" panose="020B0604020202020204" pitchFamily="34" charset="0"/>
                <a:cs typeface="Arial" panose="020B0604020202020204" pitchFamily="34" charset="0"/>
                <a:hlinkClick r:id="rId13"/>
              </a:rPr>
              <a:t>Chief Operating Officer (COO)</a:t>
            </a:r>
            <a:endParaRPr lang="en-GB" sz="1000">
              <a:latin typeface="Arial" panose="020B0604020202020204" pitchFamily="34" charset="0"/>
              <a:cs typeface="Arial" panose="020B0604020202020204" pitchFamily="34" charset="0"/>
            </a:endParaRPr>
          </a:p>
        </p:txBody>
      </p:sp>
      <p:sp>
        <p:nvSpPr>
          <p:cNvPr id="53" name="TextBox 52">
            <a:extLst>
              <a:ext uri="{FF2B5EF4-FFF2-40B4-BE49-F238E27FC236}">
                <a16:creationId xmlns:a16="http://schemas.microsoft.com/office/drawing/2014/main" id="{1002A7C2-E525-87AF-D98E-61394613440F}"/>
              </a:ext>
            </a:extLst>
          </p:cNvPr>
          <p:cNvSpPr txBox="1"/>
          <p:nvPr/>
        </p:nvSpPr>
        <p:spPr>
          <a:xfrm>
            <a:off x="4249704" y="3865616"/>
            <a:ext cx="1260000" cy="684000"/>
          </a:xfrm>
          <a:prstGeom prst="rect">
            <a:avLst/>
          </a:prstGeom>
          <a:noFill/>
          <a:ln w="19050">
            <a:solidFill>
              <a:srgbClr val="439B67"/>
            </a:solidFill>
          </a:ln>
        </p:spPr>
        <p:txBody>
          <a:bodyPr wrap="square" lIns="72000" rIns="72000" rtlCol="0">
            <a:noAutofit/>
          </a:bodyPr>
          <a:lstStyle/>
          <a:p>
            <a:pPr lvl="0" algn="ctr"/>
            <a:r>
              <a:rPr lang="en-GB" sz="1000" dirty="0">
                <a:latin typeface="Arial" panose="020B0604020202020204" pitchFamily="34" charset="0"/>
                <a:cs typeface="Arial" panose="020B0604020202020204" pitchFamily="34" charset="0"/>
                <a:hlinkClick r:id="rId14"/>
              </a:rPr>
              <a:t>Pro Vice-Chancellor (PVC): Digital Transformation</a:t>
            </a:r>
            <a:endParaRPr lang="en-GB" sz="1000" dirty="0">
              <a:latin typeface="Arial" panose="020B0604020202020204" pitchFamily="34" charset="0"/>
              <a:cs typeface="Arial" panose="020B0604020202020204" pitchFamily="34" charset="0"/>
            </a:endParaRPr>
          </a:p>
        </p:txBody>
      </p:sp>
      <p:sp>
        <p:nvSpPr>
          <p:cNvPr id="54" name="TextBox 53">
            <a:extLst>
              <a:ext uri="{FF2B5EF4-FFF2-40B4-BE49-F238E27FC236}">
                <a16:creationId xmlns:a16="http://schemas.microsoft.com/office/drawing/2014/main" id="{262E1C0E-4802-152D-2A24-3BB2C3523657}"/>
              </a:ext>
            </a:extLst>
          </p:cNvPr>
          <p:cNvSpPr txBox="1"/>
          <p:nvPr/>
        </p:nvSpPr>
        <p:spPr>
          <a:xfrm>
            <a:off x="4989365" y="4694134"/>
            <a:ext cx="1260000" cy="684000"/>
          </a:xfrm>
          <a:prstGeom prst="rect">
            <a:avLst/>
          </a:prstGeom>
          <a:noFill/>
          <a:ln w="19050">
            <a:solidFill>
              <a:srgbClr val="439B67"/>
            </a:solidFill>
          </a:ln>
        </p:spPr>
        <p:txBody>
          <a:bodyPr wrap="square" rtlCol="0">
            <a:noAutofit/>
          </a:bodyPr>
          <a:lstStyle/>
          <a:p>
            <a:pPr algn="ctr"/>
            <a:r>
              <a:rPr lang="en-GB" sz="1000">
                <a:latin typeface="Arial" panose="020B0604020202020204" pitchFamily="34" charset="0"/>
                <a:cs typeface="Arial" panose="020B0604020202020204" pitchFamily="34" charset="0"/>
              </a:rPr>
              <a:t>Deans</a:t>
            </a:r>
          </a:p>
        </p:txBody>
      </p:sp>
      <p:sp>
        <p:nvSpPr>
          <p:cNvPr id="55" name="TextBox 54">
            <a:extLst>
              <a:ext uri="{FF2B5EF4-FFF2-40B4-BE49-F238E27FC236}">
                <a16:creationId xmlns:a16="http://schemas.microsoft.com/office/drawing/2014/main" id="{593F07FE-F46A-A0DE-F82A-8757CAA4A655}"/>
              </a:ext>
            </a:extLst>
          </p:cNvPr>
          <p:cNvSpPr txBox="1"/>
          <p:nvPr/>
        </p:nvSpPr>
        <p:spPr>
          <a:xfrm>
            <a:off x="6453419" y="4694134"/>
            <a:ext cx="1260000" cy="684000"/>
          </a:xfrm>
          <a:prstGeom prst="rect">
            <a:avLst/>
          </a:prstGeom>
          <a:noFill/>
          <a:ln w="19050">
            <a:solidFill>
              <a:srgbClr val="439B67"/>
            </a:solidFill>
          </a:ln>
        </p:spPr>
        <p:txBody>
          <a:bodyPr wrap="square" rtlCol="0">
            <a:noAutofit/>
          </a:bodyPr>
          <a:lstStyle/>
          <a:p>
            <a:pPr algn="ctr"/>
            <a:r>
              <a:rPr lang="en-GB" sz="1000" dirty="0">
                <a:latin typeface="Arial" panose="020B0604020202020204" pitchFamily="34" charset="0"/>
                <a:cs typeface="Arial" panose="020B0604020202020204" pitchFamily="34" charset="0"/>
              </a:rPr>
              <a:t>Deans including Dean of the Doctoral College</a:t>
            </a:r>
          </a:p>
        </p:txBody>
      </p:sp>
      <p:sp>
        <p:nvSpPr>
          <p:cNvPr id="56" name="TextBox 55">
            <a:extLst>
              <a:ext uri="{FF2B5EF4-FFF2-40B4-BE49-F238E27FC236}">
                <a16:creationId xmlns:a16="http://schemas.microsoft.com/office/drawing/2014/main" id="{DC0A1EC7-18CE-88B8-39AA-AA804A43BAE6}"/>
              </a:ext>
            </a:extLst>
          </p:cNvPr>
          <p:cNvSpPr txBox="1"/>
          <p:nvPr/>
        </p:nvSpPr>
        <p:spPr>
          <a:xfrm>
            <a:off x="2717288" y="4663221"/>
            <a:ext cx="1260000" cy="684000"/>
          </a:xfrm>
          <a:prstGeom prst="rect">
            <a:avLst/>
          </a:prstGeom>
          <a:noFill/>
          <a:ln w="19050">
            <a:solidFill>
              <a:srgbClr val="439B67"/>
            </a:solidFill>
          </a:ln>
        </p:spPr>
        <p:txBody>
          <a:bodyPr wrap="square" rtlCol="0">
            <a:noAutofit/>
          </a:bodyPr>
          <a:lstStyle/>
          <a:p>
            <a:pPr algn="ctr"/>
            <a:r>
              <a:rPr lang="en-GB" sz="1000">
                <a:latin typeface="Arial" panose="020B0604020202020204" pitchFamily="34" charset="0"/>
                <a:cs typeface="Arial" panose="020B0604020202020204" pitchFamily="34" charset="0"/>
              </a:rPr>
              <a:t>Deans</a:t>
            </a:r>
          </a:p>
        </p:txBody>
      </p:sp>
      <p:sp>
        <p:nvSpPr>
          <p:cNvPr id="57" name="TextBox 56">
            <a:extLst>
              <a:ext uri="{FF2B5EF4-FFF2-40B4-BE49-F238E27FC236}">
                <a16:creationId xmlns:a16="http://schemas.microsoft.com/office/drawing/2014/main" id="{862B83B7-D465-CD92-29B6-2E228D5E0AFB}"/>
              </a:ext>
            </a:extLst>
          </p:cNvPr>
          <p:cNvSpPr txBox="1"/>
          <p:nvPr/>
        </p:nvSpPr>
        <p:spPr>
          <a:xfrm>
            <a:off x="3477834" y="5623148"/>
            <a:ext cx="1260000" cy="684000"/>
          </a:xfrm>
          <a:prstGeom prst="rect">
            <a:avLst/>
          </a:prstGeom>
          <a:noFill/>
          <a:ln w="19050">
            <a:solidFill>
              <a:srgbClr val="439B67"/>
            </a:solidFill>
          </a:ln>
        </p:spPr>
        <p:txBody>
          <a:bodyPr wrap="square" rtlCol="0">
            <a:noAutofit/>
          </a:bodyPr>
          <a:lstStyle/>
          <a:p>
            <a:pPr lvl="0" algn="ctr"/>
            <a:r>
              <a:rPr lang="en-GB" sz="1000">
                <a:latin typeface="Arial" panose="020B0604020202020204" pitchFamily="34" charset="0"/>
                <a:cs typeface="Arial" panose="020B0604020202020204" pitchFamily="34" charset="0"/>
              </a:rPr>
              <a:t>Pro Dean International</a:t>
            </a:r>
          </a:p>
        </p:txBody>
      </p:sp>
      <p:sp>
        <p:nvSpPr>
          <p:cNvPr id="58" name="TextBox 57">
            <a:extLst>
              <a:ext uri="{FF2B5EF4-FFF2-40B4-BE49-F238E27FC236}">
                <a16:creationId xmlns:a16="http://schemas.microsoft.com/office/drawing/2014/main" id="{E25F0E4F-6C2A-49C0-13D1-005F341631B2}"/>
              </a:ext>
            </a:extLst>
          </p:cNvPr>
          <p:cNvSpPr txBox="1"/>
          <p:nvPr/>
        </p:nvSpPr>
        <p:spPr>
          <a:xfrm>
            <a:off x="4881209" y="5629789"/>
            <a:ext cx="1260000" cy="684000"/>
          </a:xfrm>
          <a:prstGeom prst="rect">
            <a:avLst/>
          </a:prstGeom>
          <a:noFill/>
          <a:ln w="19050">
            <a:solidFill>
              <a:srgbClr val="439B67"/>
            </a:solidFill>
          </a:ln>
        </p:spPr>
        <p:txBody>
          <a:bodyPr wrap="square" rtlCol="0">
            <a:noAutofit/>
          </a:bodyPr>
          <a:lstStyle/>
          <a:p>
            <a:pPr lvl="0" algn="ctr"/>
            <a:r>
              <a:rPr lang="en-GB" sz="1000">
                <a:latin typeface="Arial" panose="020B0604020202020204" pitchFamily="34" charset="0"/>
                <a:cs typeface="Arial" panose="020B0604020202020204" pitchFamily="34" charset="0"/>
              </a:rPr>
              <a:t>Pro Dean Student Education</a:t>
            </a:r>
          </a:p>
        </p:txBody>
      </p:sp>
      <p:sp>
        <p:nvSpPr>
          <p:cNvPr id="59" name="TextBox 58">
            <a:extLst>
              <a:ext uri="{FF2B5EF4-FFF2-40B4-BE49-F238E27FC236}">
                <a16:creationId xmlns:a16="http://schemas.microsoft.com/office/drawing/2014/main" id="{17F73487-184D-FAE3-C0EB-0033E715808B}"/>
              </a:ext>
            </a:extLst>
          </p:cNvPr>
          <p:cNvSpPr txBox="1"/>
          <p:nvPr/>
        </p:nvSpPr>
        <p:spPr>
          <a:xfrm>
            <a:off x="6309556" y="5618806"/>
            <a:ext cx="1260000" cy="684000"/>
          </a:xfrm>
          <a:prstGeom prst="rect">
            <a:avLst/>
          </a:prstGeom>
          <a:noFill/>
          <a:ln w="19050">
            <a:solidFill>
              <a:srgbClr val="439B67"/>
            </a:solidFill>
          </a:ln>
        </p:spPr>
        <p:txBody>
          <a:bodyPr wrap="square" rtlCol="0">
            <a:noAutofit/>
          </a:bodyPr>
          <a:lstStyle/>
          <a:p>
            <a:pPr lvl="0" algn="ctr"/>
            <a:r>
              <a:rPr lang="en-GB" sz="1000" dirty="0">
                <a:latin typeface="Arial" panose="020B0604020202020204" pitchFamily="34" charset="0"/>
                <a:cs typeface="Arial" panose="020B0604020202020204" pitchFamily="34" charset="0"/>
              </a:rPr>
              <a:t>Pro Dean Research and Innovation</a:t>
            </a:r>
          </a:p>
        </p:txBody>
      </p:sp>
      <p:sp>
        <p:nvSpPr>
          <p:cNvPr id="60" name="TextBox 59">
            <a:extLst>
              <a:ext uri="{FF2B5EF4-FFF2-40B4-BE49-F238E27FC236}">
                <a16:creationId xmlns:a16="http://schemas.microsoft.com/office/drawing/2014/main" id="{76B4D599-4BBD-7733-30DE-D620E74F3B00}"/>
              </a:ext>
            </a:extLst>
          </p:cNvPr>
          <p:cNvSpPr txBox="1"/>
          <p:nvPr/>
        </p:nvSpPr>
        <p:spPr>
          <a:xfrm>
            <a:off x="7709104" y="5618806"/>
            <a:ext cx="1260000" cy="684000"/>
          </a:xfrm>
          <a:prstGeom prst="rect">
            <a:avLst/>
          </a:prstGeom>
          <a:noFill/>
          <a:ln w="19050">
            <a:solidFill>
              <a:srgbClr val="439B67"/>
            </a:solidFill>
          </a:ln>
        </p:spPr>
        <p:txBody>
          <a:bodyPr wrap="square" rtlCol="0">
            <a:noAutofit/>
          </a:bodyPr>
          <a:lstStyle/>
          <a:p>
            <a:pPr lvl="0" algn="ctr"/>
            <a:r>
              <a:rPr lang="en-GB" sz="1000">
                <a:latin typeface="Arial" panose="020B0604020202020204" pitchFamily="34" charset="0"/>
                <a:cs typeface="Arial" panose="020B0604020202020204" pitchFamily="34" charset="0"/>
              </a:rPr>
              <a:t>Director of the Faculty Graduate School</a:t>
            </a:r>
          </a:p>
        </p:txBody>
      </p:sp>
      <p:sp>
        <p:nvSpPr>
          <p:cNvPr id="61" name="TextBox 60">
            <a:extLst>
              <a:ext uri="{FF2B5EF4-FFF2-40B4-BE49-F238E27FC236}">
                <a16:creationId xmlns:a16="http://schemas.microsoft.com/office/drawing/2014/main" id="{88722561-3831-2080-3352-553524D392FA}"/>
              </a:ext>
            </a:extLst>
          </p:cNvPr>
          <p:cNvSpPr txBox="1"/>
          <p:nvPr/>
        </p:nvSpPr>
        <p:spPr>
          <a:xfrm>
            <a:off x="9108652" y="5612165"/>
            <a:ext cx="1260000" cy="684000"/>
          </a:xfrm>
          <a:prstGeom prst="rect">
            <a:avLst/>
          </a:prstGeom>
          <a:noFill/>
          <a:ln w="19050">
            <a:solidFill>
              <a:srgbClr val="439B67"/>
            </a:solidFill>
          </a:ln>
        </p:spPr>
        <p:txBody>
          <a:bodyPr wrap="square" rtlCol="0">
            <a:noAutofit/>
          </a:bodyPr>
          <a:lstStyle/>
          <a:p>
            <a:pPr lvl="0" algn="ctr"/>
            <a:r>
              <a:rPr lang="en-GB" sz="1000">
                <a:latin typeface="Arial" panose="020B0604020202020204" pitchFamily="34" charset="0"/>
                <a:cs typeface="Arial" panose="020B0604020202020204" pitchFamily="34" charset="0"/>
              </a:rPr>
              <a:t>Heads of School</a:t>
            </a:r>
            <a:br>
              <a:rPr lang="en-GB" sz="1000">
                <a:latin typeface="Arial" panose="020B0604020202020204" pitchFamily="34" charset="0"/>
                <a:cs typeface="Arial" panose="020B0604020202020204" pitchFamily="34" charset="0"/>
              </a:rPr>
            </a:br>
            <a:r>
              <a:rPr lang="en-GB" sz="1000">
                <a:latin typeface="Arial" panose="020B0604020202020204" pitchFamily="34" charset="0"/>
                <a:cs typeface="Arial" panose="020B0604020202020204" pitchFamily="34" charset="0"/>
              </a:rPr>
              <a:t>and equivalents</a:t>
            </a:r>
          </a:p>
        </p:txBody>
      </p:sp>
      <p:sp>
        <p:nvSpPr>
          <p:cNvPr id="62" name="TextBox 61">
            <a:extLst>
              <a:ext uri="{FF2B5EF4-FFF2-40B4-BE49-F238E27FC236}">
                <a16:creationId xmlns:a16="http://schemas.microsoft.com/office/drawing/2014/main" id="{3CDD5DB5-FF1A-0C0C-A259-3CB5667F61FD}"/>
              </a:ext>
            </a:extLst>
          </p:cNvPr>
          <p:cNvSpPr txBox="1"/>
          <p:nvPr/>
        </p:nvSpPr>
        <p:spPr>
          <a:xfrm>
            <a:off x="10651635" y="6040602"/>
            <a:ext cx="1260000" cy="684000"/>
          </a:xfrm>
          <a:prstGeom prst="rect">
            <a:avLst/>
          </a:prstGeom>
          <a:noFill/>
          <a:ln w="19050">
            <a:solidFill>
              <a:srgbClr val="439B67"/>
            </a:solidFill>
          </a:ln>
        </p:spPr>
        <p:txBody>
          <a:bodyPr wrap="square" rtlCol="0">
            <a:noAutofit/>
          </a:bodyPr>
          <a:lstStyle/>
          <a:p>
            <a:pPr algn="ctr"/>
            <a:r>
              <a:rPr lang="en-GB" sz="1000">
                <a:latin typeface="Arial" panose="020B0604020202020204" pitchFamily="34" charset="0"/>
                <a:cs typeface="Arial" panose="020B0604020202020204" pitchFamily="34" charset="0"/>
              </a:rPr>
              <a:t>Directors of… (Student Education etc)</a:t>
            </a:r>
          </a:p>
        </p:txBody>
      </p:sp>
      <p:sp>
        <p:nvSpPr>
          <p:cNvPr id="2" name="TextBox 1">
            <a:extLst>
              <a:ext uri="{FF2B5EF4-FFF2-40B4-BE49-F238E27FC236}">
                <a16:creationId xmlns:a16="http://schemas.microsoft.com/office/drawing/2014/main" id="{98866053-C7C0-25DF-569F-0C9BDC36ADED}"/>
              </a:ext>
            </a:extLst>
          </p:cNvPr>
          <p:cNvSpPr txBox="1"/>
          <p:nvPr/>
        </p:nvSpPr>
        <p:spPr>
          <a:xfrm>
            <a:off x="7292040" y="3878499"/>
            <a:ext cx="1453861" cy="684000"/>
          </a:xfrm>
          <a:prstGeom prst="rect">
            <a:avLst/>
          </a:prstGeom>
          <a:noFill/>
          <a:ln w="19050">
            <a:solidFill>
              <a:srgbClr val="439B67"/>
            </a:solidFill>
          </a:ln>
        </p:spPr>
        <p:txBody>
          <a:bodyPr wrap="square" lIns="91440" tIns="45720" rIns="91440" bIns="45720" rtlCol="0" anchor="t">
            <a:noAutofit/>
          </a:bodyPr>
          <a:lstStyle/>
          <a:p>
            <a:pPr algn="ctr"/>
            <a:r>
              <a:rPr lang="en-GB" sz="1000" dirty="0">
                <a:latin typeface="Arial"/>
                <a:cs typeface="Arial"/>
              </a:rPr>
              <a:t>Pro Vice-Chancellor: Business Engagement and Enterprise</a:t>
            </a:r>
          </a:p>
        </p:txBody>
      </p:sp>
      <p:cxnSp>
        <p:nvCxnSpPr>
          <p:cNvPr id="16" name="Straight Connector 15">
            <a:extLst>
              <a:ext uri="{FF2B5EF4-FFF2-40B4-BE49-F238E27FC236}">
                <a16:creationId xmlns:a16="http://schemas.microsoft.com/office/drawing/2014/main" id="{03E4F47E-E50A-4AAF-BDA5-42F881E4F279}"/>
              </a:ext>
            </a:extLst>
          </p:cNvPr>
          <p:cNvCxnSpPr>
            <a:stCxn id="45" idx="2"/>
            <a:endCxn id="57" idx="0"/>
          </p:cNvCxnSpPr>
          <p:nvPr/>
        </p:nvCxnSpPr>
        <p:spPr>
          <a:xfrm>
            <a:off x="4107834" y="3586319"/>
            <a:ext cx="0" cy="20368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F1C9C8E-DF82-4116-B2F8-E15F0F449D4B}"/>
              </a:ext>
            </a:extLst>
          </p:cNvPr>
          <p:cNvCxnSpPr>
            <a:stCxn id="49" idx="2"/>
            <a:endCxn id="54" idx="0"/>
          </p:cNvCxnSpPr>
          <p:nvPr/>
        </p:nvCxnSpPr>
        <p:spPr>
          <a:xfrm flipH="1">
            <a:off x="5619365" y="2661491"/>
            <a:ext cx="4567" cy="20326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46AD2FB-4A93-41F4-B140-5161ADE35291}"/>
              </a:ext>
            </a:extLst>
          </p:cNvPr>
          <p:cNvCxnSpPr>
            <a:stCxn id="50" idx="2"/>
            <a:endCxn id="45" idx="0"/>
          </p:cNvCxnSpPr>
          <p:nvPr/>
        </p:nvCxnSpPr>
        <p:spPr>
          <a:xfrm>
            <a:off x="4107834" y="2661491"/>
            <a:ext cx="0" cy="2408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0A620C4-C3ED-4F52-9752-1A393D7B6A2A}"/>
              </a:ext>
            </a:extLst>
          </p:cNvPr>
          <p:cNvCxnSpPr>
            <a:stCxn id="40" idx="2"/>
            <a:endCxn id="43" idx="0"/>
          </p:cNvCxnSpPr>
          <p:nvPr/>
        </p:nvCxnSpPr>
        <p:spPr>
          <a:xfrm>
            <a:off x="8141538" y="834918"/>
            <a:ext cx="0" cy="20620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DE3968D-3190-4BA5-B68D-41D0FED08E4D}"/>
              </a:ext>
            </a:extLst>
          </p:cNvPr>
          <p:cNvCxnSpPr>
            <a:stCxn id="55" idx="0"/>
          </p:cNvCxnSpPr>
          <p:nvPr/>
        </p:nvCxnSpPr>
        <p:spPr>
          <a:xfrm flipH="1" flipV="1">
            <a:off x="7073967" y="2781905"/>
            <a:ext cx="9452" cy="19122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E6D0C92-E811-4ECC-BF1A-B06D2A9D61E9}"/>
              </a:ext>
            </a:extLst>
          </p:cNvPr>
          <p:cNvCxnSpPr/>
          <p:nvPr/>
        </p:nvCxnSpPr>
        <p:spPr>
          <a:xfrm>
            <a:off x="7083419" y="2781905"/>
            <a:ext cx="93555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3F213B4-60E1-490C-828A-36B82A9D0F33}"/>
              </a:ext>
            </a:extLst>
          </p:cNvPr>
          <p:cNvCxnSpPr>
            <a:stCxn id="2" idx="0"/>
          </p:cNvCxnSpPr>
          <p:nvPr/>
        </p:nvCxnSpPr>
        <p:spPr>
          <a:xfrm flipH="1" flipV="1">
            <a:off x="8018970" y="2781905"/>
            <a:ext cx="1" cy="10965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393A9CAA-8EEB-4E15-9CB9-39DB9314BD23}"/>
              </a:ext>
            </a:extLst>
          </p:cNvPr>
          <p:cNvCxnSpPr>
            <a:cxnSpLocks/>
          </p:cNvCxnSpPr>
          <p:nvPr/>
        </p:nvCxnSpPr>
        <p:spPr>
          <a:xfrm>
            <a:off x="3347288" y="2781905"/>
            <a:ext cx="15324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0B5A121-7CC9-4A15-B1A4-B12AABF52775}"/>
              </a:ext>
            </a:extLst>
          </p:cNvPr>
          <p:cNvCxnSpPr>
            <a:stCxn id="56" idx="0"/>
          </p:cNvCxnSpPr>
          <p:nvPr/>
        </p:nvCxnSpPr>
        <p:spPr>
          <a:xfrm flipV="1">
            <a:off x="3347288" y="2781905"/>
            <a:ext cx="0" cy="18813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6653A86E-AAB1-400A-9E5F-E331D133BE60}"/>
              </a:ext>
            </a:extLst>
          </p:cNvPr>
          <p:cNvCxnSpPr>
            <a:stCxn id="53" idx="0"/>
          </p:cNvCxnSpPr>
          <p:nvPr/>
        </p:nvCxnSpPr>
        <p:spPr>
          <a:xfrm flipV="1">
            <a:off x="4879704" y="2781905"/>
            <a:ext cx="0" cy="10837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BF7A0B46-676E-4C33-854A-C3E331BDA19C}"/>
              </a:ext>
            </a:extLst>
          </p:cNvPr>
          <p:cNvCxnSpPr>
            <a:stCxn id="48" idx="2"/>
          </p:cNvCxnSpPr>
          <p:nvPr/>
        </p:nvCxnSpPr>
        <p:spPr>
          <a:xfrm>
            <a:off x="7245833" y="2661491"/>
            <a:ext cx="0" cy="1204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4A0E78A-2AE8-44CB-9308-ABBC2DB66CAC}"/>
              </a:ext>
            </a:extLst>
          </p:cNvPr>
          <p:cNvCxnSpPr>
            <a:cxnSpLocks/>
          </p:cNvCxnSpPr>
          <p:nvPr/>
        </p:nvCxnSpPr>
        <p:spPr>
          <a:xfrm>
            <a:off x="4107834" y="1828800"/>
            <a:ext cx="726274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1B4F31DB-7F89-47B3-BBF5-5CFF9D7CCF3F}"/>
              </a:ext>
            </a:extLst>
          </p:cNvPr>
          <p:cNvCxnSpPr>
            <a:cxnSpLocks/>
            <a:stCxn id="50" idx="0"/>
          </p:cNvCxnSpPr>
          <p:nvPr/>
        </p:nvCxnSpPr>
        <p:spPr>
          <a:xfrm flipV="1">
            <a:off x="4107834" y="1828800"/>
            <a:ext cx="0" cy="1486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2B748B59-0A9B-4365-9EFD-631555554728}"/>
              </a:ext>
            </a:extLst>
          </p:cNvPr>
          <p:cNvCxnSpPr>
            <a:stCxn id="49" idx="0"/>
          </p:cNvCxnSpPr>
          <p:nvPr/>
        </p:nvCxnSpPr>
        <p:spPr>
          <a:xfrm flipH="1" flipV="1">
            <a:off x="5619365" y="1828800"/>
            <a:ext cx="4567" cy="1486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7462157B-0F18-47C8-B6C7-F769682940BB}"/>
              </a:ext>
            </a:extLst>
          </p:cNvPr>
          <p:cNvCxnSpPr>
            <a:stCxn id="48" idx="0"/>
          </p:cNvCxnSpPr>
          <p:nvPr/>
        </p:nvCxnSpPr>
        <p:spPr>
          <a:xfrm flipV="1">
            <a:off x="7245833" y="1828800"/>
            <a:ext cx="0" cy="1486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E0688335-FAB5-498E-A0B0-07F08EA489A9}"/>
              </a:ext>
            </a:extLst>
          </p:cNvPr>
          <p:cNvCxnSpPr>
            <a:cxnSpLocks/>
            <a:stCxn id="44" idx="0"/>
          </p:cNvCxnSpPr>
          <p:nvPr/>
        </p:nvCxnSpPr>
        <p:spPr>
          <a:xfrm flipV="1">
            <a:off x="8777734" y="1828800"/>
            <a:ext cx="0" cy="1486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BBDFB86C-DDB3-44D2-B5C5-1C5F753A22BF}"/>
              </a:ext>
            </a:extLst>
          </p:cNvPr>
          <p:cNvCxnSpPr>
            <a:cxnSpLocks/>
            <a:stCxn id="46" idx="0"/>
          </p:cNvCxnSpPr>
          <p:nvPr/>
        </p:nvCxnSpPr>
        <p:spPr>
          <a:xfrm flipV="1">
            <a:off x="10111635" y="1826715"/>
            <a:ext cx="0" cy="1507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C7F46384-FD58-4C04-BA5D-3653599DAF7A}"/>
              </a:ext>
            </a:extLst>
          </p:cNvPr>
          <p:cNvCxnSpPr>
            <a:cxnSpLocks/>
            <a:stCxn id="47" idx="0"/>
          </p:cNvCxnSpPr>
          <p:nvPr/>
        </p:nvCxnSpPr>
        <p:spPr>
          <a:xfrm flipV="1">
            <a:off x="11370579" y="1826715"/>
            <a:ext cx="0" cy="1507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69702A3E-2AF7-4831-A63C-DACEB12D395A}"/>
              </a:ext>
            </a:extLst>
          </p:cNvPr>
          <p:cNvCxnSpPr>
            <a:stCxn id="43" idx="2"/>
          </p:cNvCxnSpPr>
          <p:nvPr/>
        </p:nvCxnSpPr>
        <p:spPr>
          <a:xfrm>
            <a:off x="8141538" y="1725125"/>
            <a:ext cx="0" cy="1036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579FFEBC-CE5C-437F-A7A2-794A23CDEDD2}"/>
              </a:ext>
            </a:extLst>
          </p:cNvPr>
          <p:cNvCxnSpPr/>
          <p:nvPr/>
        </p:nvCxnSpPr>
        <p:spPr>
          <a:xfrm>
            <a:off x="4107834" y="5486400"/>
            <a:ext cx="56308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D534400C-4398-41CE-BEA6-606FD47112C2}"/>
              </a:ext>
            </a:extLst>
          </p:cNvPr>
          <p:cNvCxnSpPr>
            <a:stCxn id="58" idx="0"/>
          </p:cNvCxnSpPr>
          <p:nvPr/>
        </p:nvCxnSpPr>
        <p:spPr>
          <a:xfrm flipH="1" flipV="1">
            <a:off x="5509704" y="5486400"/>
            <a:ext cx="1505" cy="1433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FA148568-523F-407F-B1C2-27E58A5E30BA}"/>
              </a:ext>
            </a:extLst>
          </p:cNvPr>
          <p:cNvCxnSpPr>
            <a:stCxn id="59" idx="0"/>
          </p:cNvCxnSpPr>
          <p:nvPr/>
        </p:nvCxnSpPr>
        <p:spPr>
          <a:xfrm flipV="1">
            <a:off x="6939556" y="5486400"/>
            <a:ext cx="0" cy="132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AC1BEDC5-73E0-400D-B210-C237D127BAAC}"/>
              </a:ext>
            </a:extLst>
          </p:cNvPr>
          <p:cNvCxnSpPr>
            <a:stCxn id="60" idx="0"/>
          </p:cNvCxnSpPr>
          <p:nvPr/>
        </p:nvCxnSpPr>
        <p:spPr>
          <a:xfrm flipV="1">
            <a:off x="8339104" y="5486400"/>
            <a:ext cx="0" cy="132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55D12BC4-0618-41C0-881A-659D3F6C020F}"/>
              </a:ext>
            </a:extLst>
          </p:cNvPr>
          <p:cNvCxnSpPr>
            <a:stCxn id="61" idx="0"/>
          </p:cNvCxnSpPr>
          <p:nvPr/>
        </p:nvCxnSpPr>
        <p:spPr>
          <a:xfrm flipV="1">
            <a:off x="9738652" y="5486400"/>
            <a:ext cx="0" cy="1257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A07FC4D7-9A86-4062-B885-43565D82C460}"/>
              </a:ext>
            </a:extLst>
          </p:cNvPr>
          <p:cNvCxnSpPr>
            <a:cxnSpLocks/>
            <a:stCxn id="61" idx="2"/>
          </p:cNvCxnSpPr>
          <p:nvPr/>
        </p:nvCxnSpPr>
        <p:spPr>
          <a:xfrm>
            <a:off x="9738652" y="6296165"/>
            <a:ext cx="0" cy="1728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9BFCC473-31CC-4FFD-A39B-D7E389F59E7E}"/>
              </a:ext>
            </a:extLst>
          </p:cNvPr>
          <p:cNvCxnSpPr>
            <a:cxnSpLocks/>
          </p:cNvCxnSpPr>
          <p:nvPr/>
        </p:nvCxnSpPr>
        <p:spPr>
          <a:xfrm>
            <a:off x="9738652" y="6469039"/>
            <a:ext cx="9129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3" name="Title 190">
            <a:extLst>
              <a:ext uri="{FF2B5EF4-FFF2-40B4-BE49-F238E27FC236}">
                <a16:creationId xmlns:a16="http://schemas.microsoft.com/office/drawing/2014/main" id="{3ADE675B-B4C7-4F51-AA91-D5B01AE13049}"/>
              </a:ext>
            </a:extLst>
          </p:cNvPr>
          <p:cNvSpPr txBox="1">
            <a:spLocks noGrp="1"/>
          </p:cNvSpPr>
          <p:nvPr>
            <p:ph type="title" idx="4294967295"/>
          </p:nvPr>
        </p:nvSpPr>
        <p:spPr>
          <a:xfrm>
            <a:off x="178920" y="51261"/>
            <a:ext cx="3781187" cy="1003229"/>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High-level </a:t>
            </a:r>
            <a:r>
              <a:rPr kumimoji="0" lang="en-US" sz="2400" b="1" i="0" u="none" strike="noStrike" kern="1200" cap="none" spc="0" normalizeH="0" baseline="0" noProof="0" dirty="0" err="1">
                <a:ln>
                  <a:noFill/>
                </a:ln>
                <a:solidFill>
                  <a:schemeClr val="tx1"/>
                </a:solidFill>
                <a:effectLst/>
                <a:uLnTx/>
                <a:uFillTx/>
                <a:latin typeface="Arial" panose="020B0604020202020204" pitchFamily="34" charset="0"/>
                <a:ea typeface="+mj-ea"/>
                <a:cs typeface="Arial" panose="020B0604020202020204" pitchFamily="34" charset="0"/>
              </a:rPr>
              <a:t>organisational</a:t>
            </a:r>
            <a:r>
              <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 chart</a:t>
            </a:r>
          </a:p>
        </p:txBody>
      </p:sp>
      <p:sp>
        <p:nvSpPr>
          <p:cNvPr id="115" name="TextBox 114">
            <a:extLst>
              <a:ext uri="{FF2B5EF4-FFF2-40B4-BE49-F238E27FC236}">
                <a16:creationId xmlns:a16="http://schemas.microsoft.com/office/drawing/2014/main" id="{7BC6BE8B-647A-45B5-8EC2-05B74E6DA90C}"/>
              </a:ext>
            </a:extLst>
          </p:cNvPr>
          <p:cNvSpPr txBox="1"/>
          <p:nvPr/>
        </p:nvSpPr>
        <p:spPr>
          <a:xfrm>
            <a:off x="178791" y="1012692"/>
            <a:ext cx="2099268" cy="5392695"/>
          </a:xfrm>
          <a:prstGeom prst="rect">
            <a:avLst/>
          </a:prstGeom>
          <a:noFill/>
          <a:ln>
            <a:noFill/>
          </a:ln>
        </p:spPr>
        <p:txBody>
          <a:bodyPr wrap="square" rtlCol="0">
            <a:spAutoFit/>
          </a:bodyPr>
          <a:lstStyle/>
          <a:p>
            <a:pPr>
              <a:lnSpc>
                <a:spcPct val="107000"/>
              </a:lnSpc>
              <a:spcAft>
                <a:spcPts val="80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This diagram provides an overview of academic management role. </a:t>
            </a:r>
          </a:p>
          <a:p>
            <a:pPr>
              <a:lnSpc>
                <a:spcPct val="107000"/>
              </a:lnSpc>
              <a:spcAft>
                <a:spcPts val="800"/>
              </a:spcAft>
            </a:pPr>
            <a:r>
              <a:rPr lang="en-US" sz="1600" dirty="0">
                <a:effectLst/>
                <a:latin typeface="Arial" panose="020B0604020202020204" pitchFamily="34" charset="0"/>
                <a:ea typeface="Calibri" panose="020F0502020204030204" pitchFamily="34" charset="0"/>
                <a:cs typeface="Times New Roman" panose="02020603050405020304" pitchFamily="18" charset="0"/>
              </a:rPr>
              <a:t>It outlines which roles are in the University executive, who reports to them and whom they report to. </a:t>
            </a:r>
            <a:endParaRPr lang="en-US" sz="16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It is described on the next slide in more detail.</a:t>
            </a:r>
          </a:p>
          <a:p>
            <a:pPr>
              <a:lnSpc>
                <a:spcPct val="107000"/>
              </a:lnSpc>
              <a:spcAft>
                <a:spcPts val="800"/>
              </a:spcAft>
            </a:pPr>
            <a:r>
              <a:rPr lang="en-US" sz="1600" dirty="0">
                <a:latin typeface="Arial" panose="020B0604020202020204" pitchFamily="34" charset="0"/>
                <a:cs typeface="Times New Roman" panose="02020603050405020304" pitchFamily="18" charset="0"/>
              </a:rPr>
              <a:t>The links in the diagram allow you to find out who current role holders are and more about their responsibilities.</a:t>
            </a:r>
            <a:endParaRPr lang="en-GB" sz="1600" dirty="0"/>
          </a:p>
        </p:txBody>
      </p:sp>
    </p:spTree>
    <p:extLst>
      <p:ext uri="{BB962C8B-B14F-4D97-AF65-F5344CB8AC3E}">
        <p14:creationId xmlns:p14="http://schemas.microsoft.com/office/powerpoint/2010/main" val="3576484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90">
            <a:extLst>
              <a:ext uri="{FF2B5EF4-FFF2-40B4-BE49-F238E27FC236}">
                <a16:creationId xmlns:a16="http://schemas.microsoft.com/office/drawing/2014/main" id="{673F07C4-AECC-6E4F-12AA-721B09DB1BE2}"/>
              </a:ext>
            </a:extLst>
          </p:cNvPr>
          <p:cNvSpPr txBox="1">
            <a:spLocks noGrp="1"/>
          </p:cNvSpPr>
          <p:nvPr>
            <p:ph type="title" idx="4294967295"/>
          </p:nvPr>
        </p:nvSpPr>
        <p:spPr>
          <a:xfrm>
            <a:off x="241526" y="341418"/>
            <a:ext cx="9181874"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High-level organisational chart description</a:t>
            </a:r>
          </a:p>
        </p:txBody>
      </p:sp>
      <p:sp>
        <p:nvSpPr>
          <p:cNvPr id="3" name="TextBox 2">
            <a:extLst>
              <a:ext uri="{FF2B5EF4-FFF2-40B4-BE49-F238E27FC236}">
                <a16:creationId xmlns:a16="http://schemas.microsoft.com/office/drawing/2014/main" id="{CEB65875-9D12-7285-4321-0ADEEC9C0BE5}"/>
              </a:ext>
            </a:extLst>
          </p:cNvPr>
          <p:cNvSpPr txBox="1"/>
          <p:nvPr/>
        </p:nvSpPr>
        <p:spPr>
          <a:xfrm>
            <a:off x="241526" y="864499"/>
            <a:ext cx="11340874" cy="4555093"/>
          </a:xfrm>
          <a:prstGeom prst="rect">
            <a:avLst/>
          </a:prstGeom>
          <a:noFill/>
        </p:spPr>
        <p:txBody>
          <a:bodyPr wrap="square" lIns="91440" tIns="45720" rIns="91440" bIns="45720" anchor="t">
            <a:spAutoFit/>
          </a:bodyPr>
          <a:lstStyle/>
          <a:p>
            <a:pPr marL="171450" indent="-171450">
              <a:spcAft>
                <a:spcPts val="600"/>
              </a:spcAft>
              <a:buFont typeface="Arial"/>
              <a:buChar char="•"/>
            </a:pPr>
            <a:r>
              <a:rPr lang="en-US" dirty="0">
                <a:latin typeface="Arial" panose="020B0604020202020204" pitchFamily="34" charset="0"/>
                <a:cs typeface="Arial" panose="020B0604020202020204" pitchFamily="34" charset="0"/>
                <a:hlinkClick r:id="rId3"/>
              </a:rPr>
              <a:t>The Chancellor </a:t>
            </a:r>
            <a:r>
              <a:rPr lang="en-US" dirty="0">
                <a:latin typeface="Arial" panose="020B0604020202020204" pitchFamily="34" charset="0"/>
                <a:cs typeface="Arial" panose="020B0604020202020204" pitchFamily="34" charset="0"/>
              </a:rPr>
              <a:t>is an ambassador for the university and has ceremonial duties. The Chancellor is not involved with the running of the university.</a:t>
            </a:r>
          </a:p>
          <a:p>
            <a:pPr marL="171450" indent="-171450">
              <a:spcAft>
                <a:spcPts val="600"/>
              </a:spcAft>
              <a:buFont typeface="Arial"/>
              <a:buChar char="•"/>
            </a:pPr>
            <a:r>
              <a:rPr lang="en-US" dirty="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hlinkClick r:id="rId4"/>
              </a:rPr>
              <a:t>Pro Chancellor </a:t>
            </a:r>
            <a:r>
              <a:rPr lang="en-US" dirty="0">
                <a:latin typeface="Arial" panose="020B0604020202020204" pitchFamily="34" charset="0"/>
                <a:cs typeface="Arial" panose="020B0604020202020204" pitchFamily="34" charset="0"/>
              </a:rPr>
              <a:t>chairs </a:t>
            </a:r>
            <a:r>
              <a:rPr lang="en-US" dirty="0">
                <a:latin typeface="Arial" panose="020B0604020202020204" pitchFamily="34" charset="0"/>
                <a:cs typeface="Arial" panose="020B0604020202020204" pitchFamily="34" charset="0"/>
                <a:hlinkClick r:id="rId5"/>
              </a:rPr>
              <a:t>the Council</a:t>
            </a:r>
            <a:r>
              <a:rPr lang="en-US" dirty="0">
                <a:latin typeface="Arial" panose="020B0604020202020204" pitchFamily="34" charset="0"/>
                <a:cs typeface="Arial" panose="020B0604020202020204" pitchFamily="34" charset="0"/>
              </a:rPr>
              <a:t>, the governing body of the university to which the Vice-Chancellor reports.</a:t>
            </a:r>
          </a:p>
          <a:p>
            <a:pPr marL="171450" indent="-171450">
              <a:spcAft>
                <a:spcPts val="600"/>
              </a:spcAft>
              <a:buFont typeface="Arial"/>
              <a:buChar char="•"/>
            </a:pPr>
            <a:r>
              <a:rPr lang="en-US" dirty="0">
                <a:latin typeface="Arial"/>
                <a:cs typeface="Arial"/>
                <a:hlinkClick r:id="rId6"/>
              </a:rPr>
              <a:t>The Vice-Chancellor and President </a:t>
            </a:r>
            <a:r>
              <a:rPr lang="en-US" dirty="0">
                <a:latin typeface="Arial"/>
                <a:cs typeface="Arial"/>
              </a:rPr>
              <a:t>leads the University Executive which includes the </a:t>
            </a:r>
            <a:r>
              <a:rPr lang="en-US" dirty="0">
                <a:latin typeface="Arial"/>
                <a:cs typeface="Arial"/>
                <a:hlinkClick r:id="rId7"/>
              </a:rPr>
              <a:t>Principal Deputy Vice-Chancellor and Provost</a:t>
            </a:r>
            <a:r>
              <a:rPr lang="en-US" dirty="0">
                <a:latin typeface="Arial"/>
                <a:cs typeface="Arial"/>
              </a:rPr>
              <a:t>, </a:t>
            </a:r>
            <a:r>
              <a:rPr lang="en-US" dirty="0">
                <a:latin typeface="Arial"/>
                <a:cs typeface="Arial"/>
                <a:hlinkClick r:id="rId8"/>
              </a:rPr>
              <a:t>Deputy Vice-Chancellor for Student Education</a:t>
            </a:r>
            <a:r>
              <a:rPr lang="en-US" dirty="0">
                <a:latin typeface="Arial"/>
                <a:cs typeface="Arial"/>
              </a:rPr>
              <a:t>, </a:t>
            </a:r>
            <a:r>
              <a:rPr lang="en-US" dirty="0">
                <a:latin typeface="Arial"/>
                <a:cs typeface="Arial"/>
                <a:hlinkClick r:id="rId9"/>
              </a:rPr>
              <a:t>Deputy Vice-Chancellor for Research and Innovation</a:t>
            </a:r>
            <a:r>
              <a:rPr lang="en-US" dirty="0">
                <a:latin typeface="Arial"/>
                <a:cs typeface="Arial"/>
              </a:rPr>
              <a:t>, </a:t>
            </a:r>
            <a:r>
              <a:rPr lang="en-US" dirty="0">
                <a:latin typeface="Arial"/>
                <a:cs typeface="Arial"/>
                <a:hlinkClick r:id="rId10"/>
              </a:rPr>
              <a:t>the Secretary</a:t>
            </a:r>
            <a:r>
              <a:rPr lang="en-US" dirty="0">
                <a:latin typeface="Arial"/>
                <a:cs typeface="Arial"/>
              </a:rPr>
              <a:t>, </a:t>
            </a:r>
            <a:r>
              <a:rPr lang="en-US" dirty="0">
                <a:latin typeface="Arial"/>
                <a:cs typeface="Arial"/>
                <a:hlinkClick r:id="rId11"/>
              </a:rPr>
              <a:t>Chief Financial Officer (CFO)</a:t>
            </a:r>
            <a:r>
              <a:rPr lang="en-US" dirty="0">
                <a:latin typeface="Arial"/>
                <a:cs typeface="Arial"/>
              </a:rPr>
              <a:t>, and </a:t>
            </a:r>
            <a:r>
              <a:rPr lang="en-US" dirty="0">
                <a:latin typeface="Arial"/>
                <a:cs typeface="Arial"/>
                <a:hlinkClick r:id="rId12"/>
              </a:rPr>
              <a:t>Chief Operating Officer</a:t>
            </a:r>
            <a:r>
              <a:rPr lang="en-US" dirty="0">
                <a:latin typeface="Arial"/>
                <a:cs typeface="Arial"/>
              </a:rPr>
              <a:t>.</a:t>
            </a:r>
          </a:p>
          <a:p>
            <a:pPr marL="171450" indent="-171450">
              <a:spcAft>
                <a:spcPts val="600"/>
              </a:spcAft>
              <a:buFont typeface="Arial"/>
              <a:buChar char="•"/>
            </a:pPr>
            <a:r>
              <a:rPr lang="en-US" dirty="0">
                <a:latin typeface="Arial"/>
                <a:cs typeface="Arial"/>
              </a:rPr>
              <a:t>The Principal Deputy Vice-Chancellor </a:t>
            </a:r>
            <a:r>
              <a:rPr lang="en-GB" sz="1800" kern="1200" dirty="0">
                <a:latin typeface="Arial"/>
                <a:cs typeface="Arial"/>
              </a:rPr>
              <a:t>serves as a ‘standing deputy’ for the Vice-Chancellor; provides oversight and coordination of the University’s academic strategy and its planning and delivery; and leads on the University’s international strategy.</a:t>
            </a:r>
            <a:r>
              <a:rPr lang="en-US" sz="1800" kern="1200" dirty="0">
                <a:latin typeface="Arial"/>
                <a:cs typeface="Arial"/>
              </a:rPr>
              <a:t> The Executive Deans report to the </a:t>
            </a:r>
            <a:r>
              <a:rPr lang="en-US" dirty="0">
                <a:latin typeface="Arial"/>
                <a:cs typeface="Arial"/>
              </a:rPr>
              <a:t>Principal Deputy</a:t>
            </a:r>
            <a:r>
              <a:rPr lang="en-US" sz="1800" kern="1200" dirty="0">
                <a:latin typeface="Arial"/>
                <a:cs typeface="Arial"/>
              </a:rPr>
              <a:t> Vice-Chancellor.</a:t>
            </a:r>
          </a:p>
          <a:p>
            <a:pPr marL="171450" indent="-171450">
              <a:buFont typeface="Arial"/>
              <a:buChar char="•"/>
            </a:pPr>
            <a:r>
              <a:rPr lang="en-US" dirty="0">
                <a:latin typeface="Arial" panose="020B0604020202020204" pitchFamily="34" charset="0"/>
                <a:cs typeface="Arial" panose="020B0604020202020204" pitchFamily="34" charset="0"/>
              </a:rPr>
              <a:t>Each Executive Dean is supported by a Pro Dean International, a Pro Dean for Student Education, a Pro Dean for Research and Innovation, a Director of the Faculty Graduate School and has responsible to them a Head of School, or equivalent, for each </a:t>
            </a:r>
            <a:r>
              <a:rPr lang="en-US" dirty="0" err="1">
                <a:latin typeface="Arial" panose="020B0604020202020204" pitchFamily="34" charset="0"/>
                <a:cs typeface="Arial" panose="020B0604020202020204" pitchFamily="34" charset="0"/>
              </a:rPr>
              <a:t>organisational</a:t>
            </a:r>
            <a:r>
              <a:rPr lang="en-US" dirty="0">
                <a:latin typeface="Arial" panose="020B0604020202020204" pitchFamily="34" charset="0"/>
                <a:cs typeface="Arial" panose="020B0604020202020204" pitchFamily="34" charset="0"/>
              </a:rPr>
              <a:t> unit in the faculty. These are mostly schools but also include institutes and divisions. The Executive Dean, Pro Deans, Director of the Graduate School and Heads of School form the Faculty Executive.</a:t>
            </a:r>
          </a:p>
        </p:txBody>
      </p:sp>
    </p:spTree>
    <p:extLst>
      <p:ext uri="{BB962C8B-B14F-4D97-AF65-F5344CB8AC3E}">
        <p14:creationId xmlns:p14="http://schemas.microsoft.com/office/powerpoint/2010/main" val="870428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B65875-9D12-7285-4321-0ADEEC9C0BE5}"/>
              </a:ext>
            </a:extLst>
          </p:cNvPr>
          <p:cNvSpPr txBox="1"/>
          <p:nvPr/>
        </p:nvSpPr>
        <p:spPr>
          <a:xfrm>
            <a:off x="241526" y="1004199"/>
            <a:ext cx="11372850" cy="4555093"/>
          </a:xfrm>
          <a:prstGeom prst="rect">
            <a:avLst/>
          </a:prstGeom>
          <a:noFill/>
        </p:spPr>
        <p:txBody>
          <a:bodyPr wrap="square" lIns="91440" tIns="45720" rIns="91440" bIns="45720" anchor="t">
            <a:spAutoFit/>
          </a:bodyPr>
          <a:lstStyle/>
          <a:p>
            <a:pPr marL="171450" indent="-171450">
              <a:spcAft>
                <a:spcPts val="600"/>
              </a:spcAft>
              <a:buFont typeface="Arial"/>
              <a:buChar char="•"/>
            </a:pPr>
            <a:r>
              <a:rPr lang="en-US" dirty="0">
                <a:latin typeface="Arial"/>
                <a:cs typeface="Arial"/>
              </a:rPr>
              <a:t>There is a </a:t>
            </a:r>
            <a:r>
              <a:rPr lang="en-US" dirty="0">
                <a:latin typeface="Arial"/>
                <a:cs typeface="Arial"/>
                <a:hlinkClick r:id="rId3"/>
              </a:rPr>
              <a:t>Pro Vice-Chancellor (PVC): Digital Transformation</a:t>
            </a:r>
            <a:r>
              <a:rPr lang="en-US" dirty="0">
                <a:latin typeface="Arial"/>
                <a:cs typeface="Arial"/>
              </a:rPr>
              <a:t> who reports to the Deputy Vice-Chancellor.</a:t>
            </a:r>
          </a:p>
          <a:p>
            <a:pPr marL="171450" indent="-171450">
              <a:spcAft>
                <a:spcPts val="600"/>
              </a:spcAft>
              <a:buFont typeface="Arial"/>
              <a:buChar char="•"/>
            </a:pPr>
            <a:r>
              <a:rPr lang="en-US" dirty="0">
                <a:latin typeface="Arial" panose="020B0604020202020204" pitchFamily="34" charset="0"/>
                <a:cs typeface="Arial" panose="020B0604020202020204" pitchFamily="34" charset="0"/>
              </a:rPr>
              <a:t>There is a </a:t>
            </a:r>
            <a:r>
              <a:rPr lang="en-GB" sz="1800" dirty="0">
                <a:latin typeface="Arial"/>
                <a:cs typeface="Arial"/>
              </a:rPr>
              <a:t>Pro Vice-Chancellor: Business Engagement and Enterprise </a:t>
            </a:r>
            <a:r>
              <a:rPr lang="en-US" dirty="0">
                <a:latin typeface="Arial" panose="020B0604020202020204" pitchFamily="34" charset="0"/>
                <a:cs typeface="Arial" panose="020B0604020202020204" pitchFamily="34" charset="0"/>
              </a:rPr>
              <a:t>who reports to the Deputy Vice-Chancellor – Research and Innovation.</a:t>
            </a:r>
          </a:p>
          <a:p>
            <a:pPr marL="171450" indent="-171450">
              <a:spcAft>
                <a:spcPts val="600"/>
              </a:spcAft>
              <a:buFont typeface="Arial"/>
              <a:buChar char="•"/>
            </a:pPr>
            <a:r>
              <a:rPr lang="en-US" dirty="0">
                <a:latin typeface="Arial" panose="020B0604020202020204" pitchFamily="34" charset="0"/>
                <a:cs typeface="Arial" panose="020B0604020202020204" pitchFamily="34" charset="0"/>
              </a:rPr>
              <a:t>Each Head of School or equivalent is supported by a Director of Student Education, a Director of Research and Innovation and a Director of Postgraduate Research Studies. These roles make up the School Executive.</a:t>
            </a:r>
          </a:p>
          <a:p>
            <a:pPr marL="171450" indent="-171450">
              <a:spcAft>
                <a:spcPts val="600"/>
              </a:spcAft>
              <a:buFont typeface="Arial"/>
              <a:buChar char="•"/>
            </a:pPr>
            <a:r>
              <a:rPr lang="en-US" dirty="0">
                <a:latin typeface="Arial" panose="020B0604020202020204" pitchFamily="34" charset="0"/>
                <a:cs typeface="Arial" panose="020B0604020202020204" pitchFamily="34" charset="0"/>
              </a:rPr>
              <a:t>As well as the reporting line described and shown in the diagram the Directors of Student Education also report to the Pro Dean for Student Education in their faculty and the Pro Deans for Student Education report to the Deputy Vice-Chancellor for Student Education. A similar pattern exists for international matters, Research and Innovation, and Postgraduate Research Studies. In the case of the Directors of Postgraduate Studies they also report to the Director of their faculty graduate School who in turn report to the Dean of the Doctoral College. </a:t>
            </a:r>
          </a:p>
          <a:p>
            <a:pPr marL="171450" indent="-171450">
              <a:buFont typeface="Arial"/>
              <a:buChar char="•"/>
            </a:pPr>
            <a:r>
              <a:rPr lang="en-US" dirty="0">
                <a:latin typeface="Arial"/>
                <a:cs typeface="Arial"/>
              </a:rPr>
              <a:t>Deans are appointed to support members of the executive with particular aspects of their role. The example shown in the diagram is the Dean of the Doctoral College who leads on the Postgraduate Research agenda on behalf of the Deputy Vice-Chancellor for Research and Innovation.</a:t>
            </a:r>
          </a:p>
        </p:txBody>
      </p:sp>
      <p:sp>
        <p:nvSpPr>
          <p:cNvPr id="2" name="Title 190">
            <a:extLst>
              <a:ext uri="{FF2B5EF4-FFF2-40B4-BE49-F238E27FC236}">
                <a16:creationId xmlns:a16="http://schemas.microsoft.com/office/drawing/2014/main" id="{2BC89295-52CB-DFEF-D17E-53B3B1A5CC18}"/>
              </a:ext>
            </a:extLst>
          </p:cNvPr>
          <p:cNvSpPr txBox="1">
            <a:spLocks noGrp="1"/>
          </p:cNvSpPr>
          <p:nvPr>
            <p:ph type="title" idx="4294967295"/>
          </p:nvPr>
        </p:nvSpPr>
        <p:spPr>
          <a:xfrm>
            <a:off x="241526" y="341418"/>
            <a:ext cx="9893074"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High-level organisational chart description (continued)</a:t>
            </a:r>
          </a:p>
        </p:txBody>
      </p:sp>
    </p:spTree>
    <p:extLst>
      <p:ext uri="{BB962C8B-B14F-4D97-AF65-F5344CB8AC3E}">
        <p14:creationId xmlns:p14="http://schemas.microsoft.com/office/powerpoint/2010/main" val="1255361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90">
            <a:extLst>
              <a:ext uri="{FF2B5EF4-FFF2-40B4-BE49-F238E27FC236}">
                <a16:creationId xmlns:a16="http://schemas.microsoft.com/office/drawing/2014/main" id="{8DAD4DAC-76B5-0EA3-9C31-CBE16EBBC86A}"/>
              </a:ext>
            </a:extLst>
          </p:cNvPr>
          <p:cNvSpPr txBox="1">
            <a:spLocks noGrp="1"/>
          </p:cNvSpPr>
          <p:nvPr>
            <p:ph type="title" idx="4294967295"/>
          </p:nvPr>
        </p:nvSpPr>
        <p:spPr>
          <a:xfrm>
            <a:off x="178919" y="312207"/>
            <a:ext cx="11390779" cy="341954"/>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20000"/>
              </a:lnSpc>
              <a:spcBef>
                <a:spcPct val="0"/>
              </a:spcBef>
              <a:spcAft>
                <a:spcPts val="600"/>
              </a:spcAft>
              <a:buClrTx/>
              <a:buSzTx/>
              <a:buFontTx/>
              <a:buNone/>
              <a:tabLst/>
              <a:defRPr/>
            </a:pPr>
            <a:r>
              <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Diagram of University Executive responsibilities for central services</a:t>
            </a:r>
          </a:p>
        </p:txBody>
      </p:sp>
      <p:sp>
        <p:nvSpPr>
          <p:cNvPr id="3" name="TextBox 2">
            <a:extLst>
              <a:ext uri="{FF2B5EF4-FFF2-40B4-BE49-F238E27FC236}">
                <a16:creationId xmlns:a16="http://schemas.microsoft.com/office/drawing/2014/main" id="{6E49EAF7-1081-C43B-82F6-01A0FC00E359}"/>
              </a:ext>
            </a:extLst>
          </p:cNvPr>
          <p:cNvSpPr txBox="1"/>
          <p:nvPr/>
        </p:nvSpPr>
        <p:spPr>
          <a:xfrm>
            <a:off x="193661" y="806110"/>
            <a:ext cx="1912616" cy="2816412"/>
          </a:xfrm>
          <a:prstGeom prst="rect">
            <a:avLst/>
          </a:prstGeom>
          <a:noFill/>
          <a:ln>
            <a:noFill/>
          </a:ln>
        </p:spPr>
        <p:txBody>
          <a:bodyPr wrap="square" rtlCol="0">
            <a:spAutoFit/>
          </a:bodyPr>
          <a:lstStyle/>
          <a:p>
            <a:pPr>
              <a:lnSpc>
                <a:spcPct val="107000"/>
              </a:lnSpc>
              <a:spcAft>
                <a:spcPts val="800"/>
              </a:spcAft>
            </a:pPr>
            <a:r>
              <a:rPr lang="en-US" sz="1400" dirty="0">
                <a:effectLst/>
                <a:latin typeface="Arial" panose="020B0604020202020204" pitchFamily="34" charset="0"/>
                <a:ea typeface="Calibri" panose="020F0502020204030204" pitchFamily="34" charset="0"/>
                <a:cs typeface="Times New Roman" panose="02020603050405020304" pitchFamily="18" charset="0"/>
              </a:rPr>
              <a:t>This diagram shows which services each of the University Executive is responsible for.</a:t>
            </a:r>
          </a:p>
          <a:p>
            <a:pPr>
              <a:lnSpc>
                <a:spcPct val="107000"/>
              </a:lnSpc>
              <a:spcAft>
                <a:spcPts val="8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It is described on the next slide.</a:t>
            </a:r>
          </a:p>
          <a:p>
            <a:pPr>
              <a:lnSpc>
                <a:spcPct val="107000"/>
              </a:lnSpc>
              <a:spcAft>
                <a:spcPts val="800"/>
              </a:spcAft>
            </a:pPr>
            <a:r>
              <a:rPr lang="en-US" sz="1400" dirty="0">
                <a:latin typeface="Arial" panose="020B0604020202020204" pitchFamily="34" charset="0"/>
                <a:cs typeface="Times New Roman" panose="02020603050405020304" pitchFamily="18" charset="0"/>
              </a:rPr>
              <a:t>The links in the diagram allow you to find out about the services.</a:t>
            </a:r>
          </a:p>
        </p:txBody>
      </p:sp>
      <p:sp>
        <p:nvSpPr>
          <p:cNvPr id="50" name="TextBox 49">
            <a:extLst>
              <a:ext uri="{FF2B5EF4-FFF2-40B4-BE49-F238E27FC236}">
                <a16:creationId xmlns:a16="http://schemas.microsoft.com/office/drawing/2014/main" id="{F3F79C22-CADC-79F2-9448-B71B194B13B4}"/>
              </a:ext>
            </a:extLst>
          </p:cNvPr>
          <p:cNvSpPr txBox="1"/>
          <p:nvPr/>
        </p:nvSpPr>
        <p:spPr>
          <a:xfrm>
            <a:off x="2722740" y="1025046"/>
            <a:ext cx="1021901" cy="861774"/>
          </a:xfrm>
          <a:prstGeom prst="rect">
            <a:avLst/>
          </a:prstGeom>
          <a:noFill/>
          <a:ln w="19050">
            <a:solidFill>
              <a:srgbClr val="439B67"/>
            </a:solidFill>
          </a:ln>
        </p:spPr>
        <p:txBody>
          <a:bodyPr wrap="square" rtlCol="0">
            <a:noAutofit/>
          </a:bodyPr>
          <a:lstStyle/>
          <a:p>
            <a:pPr lvl="0" algn="ctr"/>
            <a:r>
              <a:rPr lang="en-GB" sz="1000" dirty="0">
                <a:latin typeface="Arial" panose="020B0604020202020204" pitchFamily="34" charset="0"/>
                <a:cs typeface="Arial" panose="020B0604020202020204" pitchFamily="34" charset="0"/>
                <a:hlinkClick r:id="rId3"/>
              </a:rPr>
              <a:t>Deputy Vice-Chancellor </a:t>
            </a:r>
            <a:r>
              <a:rPr lang="en-GB" sz="1000" dirty="0">
                <a:latin typeface="Arial" panose="020B0604020202020204" pitchFamily="34" charset="0"/>
                <a:cs typeface="Arial" panose="020B0604020202020204" pitchFamily="34" charset="0"/>
              </a:rPr>
              <a:t>(DVC)</a:t>
            </a:r>
          </a:p>
        </p:txBody>
      </p:sp>
      <p:sp>
        <p:nvSpPr>
          <p:cNvPr id="49" name="TextBox 48">
            <a:extLst>
              <a:ext uri="{FF2B5EF4-FFF2-40B4-BE49-F238E27FC236}">
                <a16:creationId xmlns:a16="http://schemas.microsoft.com/office/drawing/2014/main" id="{4181C7C2-A2EF-7D06-9554-626CC4A5EA54}"/>
              </a:ext>
            </a:extLst>
          </p:cNvPr>
          <p:cNvSpPr txBox="1"/>
          <p:nvPr/>
        </p:nvSpPr>
        <p:spPr>
          <a:xfrm>
            <a:off x="4163930" y="1025220"/>
            <a:ext cx="1021901" cy="861774"/>
          </a:xfrm>
          <a:prstGeom prst="rect">
            <a:avLst/>
          </a:prstGeom>
          <a:noFill/>
          <a:ln w="19050">
            <a:solidFill>
              <a:srgbClr val="439B67"/>
            </a:solidFill>
          </a:ln>
        </p:spPr>
        <p:txBody>
          <a:bodyPr wrap="square" rtlCol="0">
            <a:noAutofit/>
          </a:bodyPr>
          <a:lstStyle/>
          <a:p>
            <a:pPr lvl="0" algn="ctr"/>
            <a:r>
              <a:rPr lang="en-GB" sz="1000" dirty="0">
                <a:latin typeface="Arial" panose="020B0604020202020204" pitchFamily="34" charset="0"/>
                <a:cs typeface="Arial" panose="020B0604020202020204" pitchFamily="34" charset="0"/>
                <a:hlinkClick r:id="rId4"/>
              </a:rPr>
              <a:t>Deputy Vice-Chancellor – Student Education </a:t>
            </a:r>
            <a:r>
              <a:rPr lang="en-GB" sz="1000" dirty="0">
                <a:latin typeface="Arial" panose="020B0604020202020204" pitchFamily="34" charset="0"/>
                <a:cs typeface="Arial" panose="020B0604020202020204" pitchFamily="34" charset="0"/>
              </a:rPr>
              <a:t>(DVC SE)</a:t>
            </a:r>
          </a:p>
        </p:txBody>
      </p:sp>
      <p:sp>
        <p:nvSpPr>
          <p:cNvPr id="48" name="TextBox 47">
            <a:extLst>
              <a:ext uri="{FF2B5EF4-FFF2-40B4-BE49-F238E27FC236}">
                <a16:creationId xmlns:a16="http://schemas.microsoft.com/office/drawing/2014/main" id="{7C952DF2-2DA1-A7C2-B9B7-5A2274B156AC}"/>
              </a:ext>
            </a:extLst>
          </p:cNvPr>
          <p:cNvSpPr txBox="1"/>
          <p:nvPr/>
        </p:nvSpPr>
        <p:spPr>
          <a:xfrm>
            <a:off x="5594558" y="1025220"/>
            <a:ext cx="1021901" cy="861774"/>
          </a:xfrm>
          <a:prstGeom prst="rect">
            <a:avLst/>
          </a:prstGeom>
          <a:noFill/>
          <a:ln w="19050">
            <a:solidFill>
              <a:srgbClr val="439B67"/>
            </a:solidFill>
          </a:ln>
        </p:spPr>
        <p:txBody>
          <a:bodyPr wrap="square" rtlCol="0">
            <a:noAutofit/>
          </a:bodyPr>
          <a:lstStyle/>
          <a:p>
            <a:pPr lvl="0" algn="ctr"/>
            <a:r>
              <a:rPr lang="en-GB" sz="1000" dirty="0">
                <a:latin typeface="Arial" panose="020B0604020202020204" pitchFamily="34" charset="0"/>
                <a:cs typeface="Arial" panose="020B0604020202020204" pitchFamily="34" charset="0"/>
                <a:hlinkClick r:id="rId5"/>
              </a:rPr>
              <a:t>Deputy Vice-Chancellor – Research and Innovation </a:t>
            </a:r>
            <a:br>
              <a:rPr lang="en-GB" sz="1000" dirty="0">
                <a:latin typeface="Arial" panose="020B0604020202020204" pitchFamily="34" charset="0"/>
                <a:cs typeface="Arial" panose="020B0604020202020204" pitchFamily="34" charset="0"/>
              </a:rPr>
            </a:br>
            <a:r>
              <a:rPr lang="en-GB" sz="1000" dirty="0">
                <a:latin typeface="Arial" panose="020B0604020202020204" pitchFamily="34" charset="0"/>
                <a:cs typeface="Arial" panose="020B0604020202020204" pitchFamily="34" charset="0"/>
              </a:rPr>
              <a:t>(DVC R&amp;I)</a:t>
            </a:r>
          </a:p>
        </p:txBody>
      </p:sp>
      <p:sp>
        <p:nvSpPr>
          <p:cNvPr id="45" name="TextBox 44">
            <a:extLst>
              <a:ext uri="{FF2B5EF4-FFF2-40B4-BE49-F238E27FC236}">
                <a16:creationId xmlns:a16="http://schemas.microsoft.com/office/drawing/2014/main" id="{C23CE548-6D5C-30AE-41AF-B7396AA77937}"/>
              </a:ext>
            </a:extLst>
          </p:cNvPr>
          <p:cNvSpPr txBox="1"/>
          <p:nvPr/>
        </p:nvSpPr>
        <p:spPr>
          <a:xfrm>
            <a:off x="7025762" y="1031861"/>
            <a:ext cx="1021901" cy="861774"/>
          </a:xfrm>
          <a:prstGeom prst="rect">
            <a:avLst/>
          </a:prstGeom>
          <a:noFill/>
          <a:ln w="19050">
            <a:solidFill>
              <a:srgbClr val="439B67"/>
            </a:solidFill>
          </a:ln>
        </p:spPr>
        <p:txBody>
          <a:bodyPr wrap="square" rtlCol="0">
            <a:noAutofit/>
          </a:bodyPr>
          <a:lstStyle/>
          <a:p>
            <a:pPr lvl="0" algn="ctr"/>
            <a:r>
              <a:rPr lang="en-GB" sz="1000">
                <a:latin typeface="Arial" panose="020B0604020202020204" pitchFamily="34" charset="0"/>
                <a:cs typeface="Arial" panose="020B0604020202020204" pitchFamily="34" charset="0"/>
                <a:hlinkClick r:id="rId6"/>
              </a:rPr>
              <a:t>University Secretary</a:t>
            </a:r>
            <a:endParaRPr lang="en-GB" sz="1000">
              <a:latin typeface="Arial" panose="020B0604020202020204" pitchFamily="34" charset="0"/>
              <a:cs typeface="Arial" panose="020B0604020202020204" pitchFamily="34" charset="0"/>
            </a:endParaRPr>
          </a:p>
        </p:txBody>
      </p:sp>
      <p:sp>
        <p:nvSpPr>
          <p:cNvPr id="46" name="TextBox 45">
            <a:extLst>
              <a:ext uri="{FF2B5EF4-FFF2-40B4-BE49-F238E27FC236}">
                <a16:creationId xmlns:a16="http://schemas.microsoft.com/office/drawing/2014/main" id="{1206CC83-7473-B71E-FCAD-F8819F77D19A}"/>
              </a:ext>
            </a:extLst>
          </p:cNvPr>
          <p:cNvSpPr txBox="1"/>
          <p:nvPr/>
        </p:nvSpPr>
        <p:spPr>
          <a:xfrm>
            <a:off x="8447067" y="1031861"/>
            <a:ext cx="1021901" cy="861774"/>
          </a:xfrm>
          <a:prstGeom prst="rect">
            <a:avLst/>
          </a:prstGeom>
          <a:noFill/>
          <a:ln w="19050">
            <a:solidFill>
              <a:srgbClr val="439B67"/>
            </a:solidFill>
          </a:ln>
        </p:spPr>
        <p:txBody>
          <a:bodyPr wrap="square" rtlCol="0">
            <a:noAutofit/>
          </a:bodyPr>
          <a:lstStyle/>
          <a:p>
            <a:pPr lvl="0" algn="ctr"/>
            <a:r>
              <a:rPr lang="en-GB" sz="1000">
                <a:latin typeface="Arial" panose="020B0604020202020204" pitchFamily="34" charset="0"/>
                <a:cs typeface="Arial" panose="020B0604020202020204" pitchFamily="34" charset="0"/>
                <a:hlinkClick r:id="rId7"/>
              </a:rPr>
              <a:t>Chief Financial Officer (CFO)</a:t>
            </a:r>
            <a:endParaRPr lang="en-GB" sz="1000">
              <a:latin typeface="Arial" panose="020B0604020202020204" pitchFamily="34" charset="0"/>
              <a:cs typeface="Arial" panose="020B0604020202020204" pitchFamily="34" charset="0"/>
            </a:endParaRPr>
          </a:p>
        </p:txBody>
      </p:sp>
      <p:sp>
        <p:nvSpPr>
          <p:cNvPr id="47" name="TextBox 46">
            <a:extLst>
              <a:ext uri="{FF2B5EF4-FFF2-40B4-BE49-F238E27FC236}">
                <a16:creationId xmlns:a16="http://schemas.microsoft.com/office/drawing/2014/main" id="{3009F47A-B557-8124-4C66-851679DA1856}"/>
              </a:ext>
            </a:extLst>
          </p:cNvPr>
          <p:cNvSpPr txBox="1"/>
          <p:nvPr/>
        </p:nvSpPr>
        <p:spPr>
          <a:xfrm>
            <a:off x="9878962" y="1031861"/>
            <a:ext cx="1021901" cy="861774"/>
          </a:xfrm>
          <a:prstGeom prst="rect">
            <a:avLst/>
          </a:prstGeom>
          <a:noFill/>
          <a:ln w="19050">
            <a:solidFill>
              <a:srgbClr val="439B67"/>
            </a:solidFill>
          </a:ln>
        </p:spPr>
        <p:txBody>
          <a:bodyPr wrap="square" rtlCol="0">
            <a:noAutofit/>
          </a:bodyPr>
          <a:lstStyle/>
          <a:p>
            <a:pPr lvl="0" algn="ctr"/>
            <a:r>
              <a:rPr lang="en-GB" sz="1000">
                <a:latin typeface="Arial" panose="020B0604020202020204" pitchFamily="34" charset="0"/>
                <a:cs typeface="Arial" panose="020B0604020202020204" pitchFamily="34" charset="0"/>
                <a:hlinkClick r:id="rId8"/>
              </a:rPr>
              <a:t>Chief Operating Officer (COO)</a:t>
            </a:r>
            <a:endParaRPr lang="en-GB" sz="1000">
              <a:latin typeface="Arial" panose="020B0604020202020204" pitchFamily="34" charset="0"/>
              <a:cs typeface="Arial" panose="020B0604020202020204" pitchFamily="34" charset="0"/>
            </a:endParaRPr>
          </a:p>
        </p:txBody>
      </p:sp>
      <p:sp>
        <p:nvSpPr>
          <p:cNvPr id="53" name="TextBox 52">
            <a:extLst>
              <a:ext uri="{FF2B5EF4-FFF2-40B4-BE49-F238E27FC236}">
                <a16:creationId xmlns:a16="http://schemas.microsoft.com/office/drawing/2014/main" id="{1002A7C2-E525-87AF-D98E-61394613440F}"/>
              </a:ext>
            </a:extLst>
          </p:cNvPr>
          <p:cNvSpPr txBox="1"/>
          <p:nvPr/>
        </p:nvSpPr>
        <p:spPr>
          <a:xfrm>
            <a:off x="2574454" y="2203431"/>
            <a:ext cx="1332000" cy="1018811"/>
          </a:xfrm>
          <a:prstGeom prst="rect">
            <a:avLst/>
          </a:prstGeom>
          <a:noFill/>
          <a:ln w="19050">
            <a:solidFill>
              <a:srgbClr val="439B67"/>
            </a:solidFill>
          </a:ln>
        </p:spPr>
        <p:txBody>
          <a:bodyPr wrap="square" lIns="91440" tIns="45720" rIns="91440" bIns="45720" rtlCol="0" anchor="t">
            <a:noAutofit/>
          </a:bodyPr>
          <a:lstStyle/>
          <a:p>
            <a:pPr marL="171450" indent="-171450">
              <a:buFont typeface="Arial" panose="020B0604020202020204" pitchFamily="34" charset="0"/>
              <a:buChar char="•"/>
            </a:pPr>
            <a:r>
              <a:rPr lang="en-GB" sz="1000">
                <a:latin typeface="Arial"/>
                <a:cs typeface="Arial"/>
                <a:hlinkClick r:id="rId9"/>
              </a:rPr>
              <a:t>Strategy and Planning</a:t>
            </a:r>
            <a:endParaRPr lang="en-GB" sz="1000">
              <a:latin typeface="Arial" panose="020B0604020202020204" pitchFamily="34" charset="0"/>
              <a:cs typeface="Arial" panose="020B0604020202020204" pitchFamily="34" charset="0"/>
            </a:endParaRPr>
          </a:p>
        </p:txBody>
      </p:sp>
      <p:sp>
        <p:nvSpPr>
          <p:cNvPr id="54" name="TextBox 53">
            <a:extLst>
              <a:ext uri="{FF2B5EF4-FFF2-40B4-BE49-F238E27FC236}">
                <a16:creationId xmlns:a16="http://schemas.microsoft.com/office/drawing/2014/main" id="{262E1C0E-4802-152D-2A24-3BB2C3523657}"/>
              </a:ext>
            </a:extLst>
          </p:cNvPr>
          <p:cNvSpPr txBox="1"/>
          <p:nvPr/>
        </p:nvSpPr>
        <p:spPr>
          <a:xfrm>
            <a:off x="4007052" y="2204511"/>
            <a:ext cx="1332000" cy="1018812"/>
          </a:xfrm>
          <a:prstGeom prst="rect">
            <a:avLst/>
          </a:prstGeom>
          <a:noFill/>
          <a:ln w="19050">
            <a:solidFill>
              <a:srgbClr val="439B67"/>
            </a:solidFill>
          </a:ln>
        </p:spPr>
        <p:txBody>
          <a:bodyPr wrap="square" lIns="91440" tIns="45720" rIns="91440" bIns="45720" rtlCol="0" anchor="t">
            <a:noAutofit/>
          </a:bodyPr>
          <a:lstStyle/>
          <a:p>
            <a:pPr marL="171450" indent="-171450">
              <a:buFont typeface="Arial" panose="020B0604020202020204" pitchFamily="34" charset="0"/>
              <a:buChar char="•"/>
            </a:pPr>
            <a:r>
              <a:rPr lang="en-GB" sz="1000">
                <a:latin typeface="Arial"/>
                <a:cs typeface="Arial"/>
                <a:hlinkClick r:id="rId10"/>
              </a:rPr>
              <a:t>Library</a:t>
            </a:r>
            <a:endParaRPr lang="en-US">
              <a:latin typeface="Calibri" panose="020F0502020204030204"/>
              <a:ea typeface="Calibri" panose="020F0502020204030204"/>
              <a:cs typeface="Calibri" panose="020F0502020204030204"/>
            </a:endParaRPr>
          </a:p>
          <a:p>
            <a:pPr marL="171450" indent="-171450">
              <a:buFont typeface="Arial" panose="020B0604020202020204" pitchFamily="34" charset="0"/>
              <a:buChar char="•"/>
            </a:pPr>
            <a:r>
              <a:rPr lang="en-GB" sz="1000">
                <a:latin typeface="Arial"/>
                <a:cs typeface="Arial"/>
                <a:hlinkClick r:id="rId11"/>
              </a:rPr>
              <a:t>Lifelong Learning Centre</a:t>
            </a:r>
          </a:p>
        </p:txBody>
      </p:sp>
      <p:sp>
        <p:nvSpPr>
          <p:cNvPr id="55" name="TextBox 54">
            <a:extLst>
              <a:ext uri="{FF2B5EF4-FFF2-40B4-BE49-F238E27FC236}">
                <a16:creationId xmlns:a16="http://schemas.microsoft.com/office/drawing/2014/main" id="{593F07FE-F46A-A0DE-F82A-8757CAA4A655}"/>
              </a:ext>
            </a:extLst>
          </p:cNvPr>
          <p:cNvSpPr txBox="1"/>
          <p:nvPr/>
        </p:nvSpPr>
        <p:spPr>
          <a:xfrm>
            <a:off x="5440243" y="2204511"/>
            <a:ext cx="1332000" cy="1007930"/>
          </a:xfrm>
          <a:prstGeom prst="rect">
            <a:avLst/>
          </a:prstGeom>
          <a:noFill/>
          <a:ln w="19050">
            <a:solidFill>
              <a:srgbClr val="439B67"/>
            </a:solidFill>
          </a:ln>
        </p:spPr>
        <p:txBody>
          <a:bodyPr wrap="square" lIns="91440" tIns="45720" rIns="91440" bIns="45720" rtlCol="0" anchor="t">
            <a:noAutofit/>
          </a:bodyPr>
          <a:lstStyle/>
          <a:p>
            <a:pPr marL="171450" indent="-171450">
              <a:buFont typeface="Arial" panose="020B0604020202020204" pitchFamily="34" charset="0"/>
              <a:buChar char="•"/>
            </a:pPr>
            <a:r>
              <a:rPr lang="en-GB" sz="1000">
                <a:latin typeface="Arial"/>
                <a:cs typeface="Arial"/>
                <a:hlinkClick r:id="rId12"/>
              </a:rPr>
              <a:t>Research and Innovation Service</a:t>
            </a:r>
            <a:endParaRPr lang="en-GB" sz="1000">
              <a:latin typeface="Arial"/>
              <a:cs typeface="Arial"/>
            </a:endParaRPr>
          </a:p>
          <a:p>
            <a:pPr marL="171450" indent="-171450">
              <a:buFont typeface="Arial" panose="020B0604020202020204" pitchFamily="34" charset="0"/>
              <a:buChar char="•"/>
            </a:pPr>
            <a:r>
              <a:rPr lang="en-GB" sz="1000">
                <a:latin typeface="Arial"/>
                <a:cs typeface="Arial"/>
                <a:hlinkClick r:id="rId13"/>
              </a:rPr>
              <a:t>Nexus</a:t>
            </a:r>
          </a:p>
        </p:txBody>
      </p:sp>
      <p:cxnSp>
        <p:nvCxnSpPr>
          <p:cNvPr id="90" name="Straight Connector 89">
            <a:extLst>
              <a:ext uri="{FF2B5EF4-FFF2-40B4-BE49-F238E27FC236}">
                <a16:creationId xmlns:a16="http://schemas.microsoft.com/office/drawing/2014/main" id="{C7B7D3E6-3ADA-D3A3-07D9-D3CF19A58107}"/>
              </a:ext>
              <a:ext uri="{C183D7F6-B498-43B3-948B-1728B52AA6E4}">
                <adec:decorative xmlns:adec="http://schemas.microsoft.com/office/drawing/2017/decorative" val="1"/>
              </a:ext>
            </a:extLst>
          </p:cNvPr>
          <p:cNvCxnSpPr>
            <a:cxnSpLocks/>
            <a:stCxn id="49" idx="2"/>
            <a:endCxn id="54" idx="0"/>
          </p:cNvCxnSpPr>
          <p:nvPr/>
        </p:nvCxnSpPr>
        <p:spPr>
          <a:xfrm flipH="1">
            <a:off x="4673052" y="1886994"/>
            <a:ext cx="1829" cy="31751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1501899C-1A6E-61E3-0E5C-B71FBC20EC6D}"/>
              </a:ext>
              <a:ext uri="{C183D7F6-B498-43B3-948B-1728B52AA6E4}">
                <adec:decorative xmlns:adec="http://schemas.microsoft.com/office/drawing/2017/decorative" val="1"/>
              </a:ext>
            </a:extLst>
          </p:cNvPr>
          <p:cNvCxnSpPr>
            <a:cxnSpLocks/>
            <a:stCxn id="48" idx="2"/>
            <a:endCxn id="55" idx="0"/>
          </p:cNvCxnSpPr>
          <p:nvPr/>
        </p:nvCxnSpPr>
        <p:spPr>
          <a:xfrm>
            <a:off x="6105509" y="1886994"/>
            <a:ext cx="734" cy="31751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31DC2665-C879-60C9-E8EF-B0BBD155DFD4}"/>
              </a:ext>
              <a:ext uri="{C183D7F6-B498-43B3-948B-1728B52AA6E4}">
                <adec:decorative xmlns:adec="http://schemas.microsoft.com/office/drawing/2017/decorative" val="1"/>
              </a:ext>
            </a:extLst>
          </p:cNvPr>
          <p:cNvCxnSpPr>
            <a:cxnSpLocks/>
            <a:stCxn id="50" idx="2"/>
            <a:endCxn id="53" idx="0"/>
          </p:cNvCxnSpPr>
          <p:nvPr/>
        </p:nvCxnSpPr>
        <p:spPr>
          <a:xfrm>
            <a:off x="3233691" y="1886820"/>
            <a:ext cx="6763" cy="31661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2BD3DF2-9A67-9CC8-CFFC-F51ABE80CC74}"/>
              </a:ext>
            </a:extLst>
          </p:cNvPr>
          <p:cNvSpPr txBox="1"/>
          <p:nvPr/>
        </p:nvSpPr>
        <p:spPr>
          <a:xfrm>
            <a:off x="6880771" y="2212723"/>
            <a:ext cx="1332000" cy="1213448"/>
          </a:xfrm>
          <a:prstGeom prst="rect">
            <a:avLst/>
          </a:prstGeom>
          <a:noFill/>
          <a:ln w="19050">
            <a:solidFill>
              <a:srgbClr val="439B67"/>
            </a:solidFill>
          </a:ln>
        </p:spPr>
        <p:txBody>
          <a:bodyPr wrap="square" lIns="91440" tIns="45720" rIns="91440" bIns="45720" rtlCol="0" anchor="t">
            <a:noAutofit/>
          </a:bodyPr>
          <a:lstStyle/>
          <a:p>
            <a:pPr marL="171450" indent="-171450">
              <a:buFont typeface="Arial" panose="020B0604020202020204" pitchFamily="34" charset="0"/>
              <a:buChar char="•"/>
            </a:pPr>
            <a:r>
              <a:rPr lang="en-GB" sz="1000" dirty="0">
                <a:latin typeface="Arial"/>
                <a:cs typeface="Arial"/>
              </a:rPr>
              <a:t>Risk</a:t>
            </a:r>
          </a:p>
          <a:p>
            <a:pPr marL="171450" indent="-171450">
              <a:buFont typeface="Arial" panose="020B0604020202020204" pitchFamily="34" charset="0"/>
              <a:buChar char="•"/>
            </a:pPr>
            <a:r>
              <a:rPr lang="en-GB" sz="1000" dirty="0">
                <a:latin typeface="Arial"/>
                <a:cs typeface="Arial"/>
                <a:hlinkClick r:id="rId14"/>
              </a:rPr>
              <a:t>Secretariat</a:t>
            </a:r>
            <a:endParaRPr lang="en-GB"/>
          </a:p>
          <a:p>
            <a:pPr marL="171450" indent="-171450">
              <a:buFont typeface="Arial" panose="020B0604020202020204" pitchFamily="34" charset="0"/>
              <a:buChar char="•"/>
            </a:pPr>
            <a:r>
              <a:rPr lang="en-GB" sz="1000" dirty="0">
                <a:latin typeface="Arial"/>
                <a:cs typeface="Arial"/>
                <a:hlinkClick r:id="rId15"/>
              </a:rPr>
              <a:t>Wellbeing, Safety and Health</a:t>
            </a:r>
            <a:endParaRPr lang="en-GB" sz="1000" dirty="0">
              <a:latin typeface="Arial"/>
              <a:cs typeface="Arial"/>
            </a:endParaRPr>
          </a:p>
          <a:p>
            <a:pPr marL="171450" indent="-171450">
              <a:buFont typeface="Arial" panose="020B0604020202020204" pitchFamily="34" charset="0"/>
              <a:buChar char="•"/>
            </a:pPr>
            <a:r>
              <a:rPr lang="en-GB" sz="1000" dirty="0">
                <a:latin typeface="Arial"/>
                <a:cs typeface="Arial"/>
                <a:hlinkClick r:id="rId16"/>
              </a:rPr>
              <a:t>Communications</a:t>
            </a:r>
            <a:endParaRPr lang="en-GB" sz="1000" dirty="0">
              <a:latin typeface="Arial"/>
              <a:cs typeface="Arial"/>
            </a:endParaRPr>
          </a:p>
        </p:txBody>
      </p:sp>
      <p:cxnSp>
        <p:nvCxnSpPr>
          <p:cNvPr id="4" name="Straight Connector 3">
            <a:extLst>
              <a:ext uri="{FF2B5EF4-FFF2-40B4-BE49-F238E27FC236}">
                <a16:creationId xmlns:a16="http://schemas.microsoft.com/office/drawing/2014/main" id="{E798A04C-23A1-12C7-A46F-6E4EF2540FEE}"/>
              </a:ext>
              <a:ext uri="{C183D7F6-B498-43B3-948B-1728B52AA6E4}">
                <adec:decorative xmlns:adec="http://schemas.microsoft.com/office/drawing/2017/decorative" val="1"/>
              </a:ext>
            </a:extLst>
          </p:cNvPr>
          <p:cNvCxnSpPr>
            <a:cxnSpLocks/>
            <a:endCxn id="2" idx="0"/>
          </p:cNvCxnSpPr>
          <p:nvPr/>
        </p:nvCxnSpPr>
        <p:spPr>
          <a:xfrm flipH="1">
            <a:off x="7546771" y="1886820"/>
            <a:ext cx="3268" cy="3259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CBA6F60-5DFD-ADF9-BFCE-01F26031FE74}"/>
              </a:ext>
            </a:extLst>
          </p:cNvPr>
          <p:cNvSpPr txBox="1"/>
          <p:nvPr/>
        </p:nvSpPr>
        <p:spPr>
          <a:xfrm>
            <a:off x="8322697" y="2214316"/>
            <a:ext cx="1332000" cy="1009007"/>
          </a:xfrm>
          <a:prstGeom prst="rect">
            <a:avLst/>
          </a:prstGeom>
          <a:noFill/>
          <a:ln w="19050">
            <a:solidFill>
              <a:srgbClr val="439B67"/>
            </a:solidFill>
          </a:ln>
        </p:spPr>
        <p:txBody>
          <a:bodyPr wrap="square" lIns="91440" tIns="45720" rIns="91440" bIns="45720" rtlCol="0" anchor="t">
            <a:noAutofit/>
          </a:bodyPr>
          <a:lstStyle/>
          <a:p>
            <a:pPr marL="171450" indent="-171450">
              <a:buFont typeface="Arial" panose="020B0604020202020204" pitchFamily="34" charset="0"/>
              <a:buChar char="•"/>
            </a:pPr>
            <a:r>
              <a:rPr lang="en-GB" sz="1000">
                <a:latin typeface="Arial"/>
                <a:cs typeface="Arial"/>
                <a:hlinkClick r:id="rId17"/>
              </a:rPr>
              <a:t>Finance</a:t>
            </a:r>
            <a:endParaRPr lang="en-US">
              <a:latin typeface="Calibri" panose="020F0502020204030204"/>
              <a:ea typeface="Calibri" panose="020F0502020204030204"/>
              <a:cs typeface="Calibri" panose="020F0502020204030204"/>
            </a:endParaRPr>
          </a:p>
          <a:p>
            <a:pPr marL="171450" indent="-171450">
              <a:buFont typeface="Arial" panose="020B0604020202020204" pitchFamily="34" charset="0"/>
              <a:buChar char="•"/>
            </a:pPr>
            <a:r>
              <a:rPr lang="en-GB" sz="1000">
                <a:latin typeface="Arial"/>
                <a:cs typeface="Arial"/>
              </a:rPr>
              <a:t>Procurement</a:t>
            </a:r>
          </a:p>
        </p:txBody>
      </p:sp>
      <p:cxnSp>
        <p:nvCxnSpPr>
          <p:cNvPr id="6" name="Straight Connector 5">
            <a:extLst>
              <a:ext uri="{FF2B5EF4-FFF2-40B4-BE49-F238E27FC236}">
                <a16:creationId xmlns:a16="http://schemas.microsoft.com/office/drawing/2014/main" id="{EC5B94B9-4F5C-C864-881B-2193A9EA49CB}"/>
              </a:ext>
              <a:ext uri="{C183D7F6-B498-43B3-948B-1728B52AA6E4}">
                <adec:decorative xmlns:adec="http://schemas.microsoft.com/office/drawing/2017/decorative" val="1"/>
              </a:ext>
            </a:extLst>
          </p:cNvPr>
          <p:cNvCxnSpPr>
            <a:cxnSpLocks/>
            <a:endCxn id="5" idx="0"/>
          </p:cNvCxnSpPr>
          <p:nvPr/>
        </p:nvCxnSpPr>
        <p:spPr>
          <a:xfrm>
            <a:off x="8981934" y="1897705"/>
            <a:ext cx="6763" cy="31661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3E309E1A-23ED-F147-8E7E-3312ACF72BD5}"/>
              </a:ext>
            </a:extLst>
          </p:cNvPr>
          <p:cNvSpPr txBox="1"/>
          <p:nvPr/>
        </p:nvSpPr>
        <p:spPr>
          <a:xfrm>
            <a:off x="1038397" y="4164015"/>
            <a:ext cx="1332000" cy="1753251"/>
          </a:xfrm>
          <a:prstGeom prst="rect">
            <a:avLst/>
          </a:prstGeom>
          <a:noFill/>
          <a:ln w="19050">
            <a:solidFill>
              <a:srgbClr val="439B67"/>
            </a:solidFill>
          </a:ln>
        </p:spPr>
        <p:txBody>
          <a:bodyPr wrap="square" lIns="91440" tIns="45720" rIns="91440" bIns="45720" rtlCol="0" anchor="t">
            <a:noAutofit/>
          </a:bodyPr>
          <a:lstStyle/>
          <a:p>
            <a:pPr marL="171450" indent="-171450">
              <a:buFont typeface="Arial" panose="020B0604020202020204" pitchFamily="34" charset="0"/>
              <a:buChar char="•"/>
            </a:pPr>
            <a:r>
              <a:rPr lang="en-GB" sz="1000">
                <a:latin typeface="Arial"/>
                <a:cs typeface="Arial"/>
              </a:rPr>
              <a:t>Marketing</a:t>
            </a:r>
          </a:p>
          <a:p>
            <a:pPr marL="359410" lvl="1" indent="-171450">
              <a:buFont typeface="Arial" panose="020B0604020202020204" pitchFamily="34" charset="0"/>
              <a:buChar char="•"/>
            </a:pPr>
            <a:r>
              <a:rPr lang="en-GB" sz="1000">
                <a:latin typeface="Arial"/>
                <a:cs typeface="Arial"/>
              </a:rPr>
              <a:t>International</a:t>
            </a:r>
          </a:p>
          <a:p>
            <a:pPr marL="359410" lvl="1" indent="-171450">
              <a:buFont typeface="Arial" panose="020B0604020202020204" pitchFamily="34" charset="0"/>
              <a:buChar char="•"/>
            </a:pPr>
            <a:r>
              <a:rPr lang="en-GB" sz="1000">
                <a:latin typeface="Arial"/>
                <a:cs typeface="Arial"/>
              </a:rPr>
              <a:t>Admissions</a:t>
            </a:r>
          </a:p>
          <a:p>
            <a:pPr marL="359410" lvl="1" indent="-171450">
              <a:buFont typeface="Arial" panose="020B0604020202020204" pitchFamily="34" charset="0"/>
              <a:buChar char="•"/>
            </a:pPr>
            <a:r>
              <a:rPr lang="en-GB" sz="1000">
                <a:latin typeface="Arial"/>
                <a:cs typeface="Arial"/>
              </a:rPr>
              <a:t>Educational Engagement</a:t>
            </a:r>
          </a:p>
          <a:p>
            <a:pPr marL="359410" lvl="1" indent="-171450">
              <a:buFont typeface="Arial" panose="020B0604020202020204" pitchFamily="34" charset="0"/>
              <a:buChar char="•"/>
            </a:pPr>
            <a:r>
              <a:rPr lang="en-GB" sz="1000">
                <a:latin typeface="Arial"/>
                <a:cs typeface="Arial"/>
              </a:rPr>
              <a:t>Marketing</a:t>
            </a:r>
          </a:p>
          <a:p>
            <a:pPr marL="359410" lvl="1" indent="-171450">
              <a:buFont typeface="Arial" panose="020B0604020202020204" pitchFamily="34" charset="0"/>
              <a:buChar char="•"/>
            </a:pPr>
            <a:r>
              <a:rPr lang="en-GB" sz="1000">
                <a:latin typeface="Arial"/>
                <a:cs typeface="Arial"/>
                <a:hlinkClick r:id="rId18"/>
              </a:rPr>
              <a:t>International Pathways Centre</a:t>
            </a:r>
            <a:endParaRPr lang="en-GB" sz="1000">
              <a:latin typeface="Arial"/>
              <a:cs typeface="Arial"/>
            </a:endParaRPr>
          </a:p>
          <a:p>
            <a:pPr marL="171450" indent="-171450">
              <a:buFont typeface="Arial" panose="020B0604020202020204" pitchFamily="34" charset="0"/>
              <a:buChar char="•"/>
            </a:pPr>
            <a:endParaRPr lang="en-GB" sz="1000">
              <a:latin typeface="Arial"/>
              <a:cs typeface="Arial"/>
            </a:endParaRPr>
          </a:p>
        </p:txBody>
      </p:sp>
      <p:sp>
        <p:nvSpPr>
          <p:cNvPr id="7" name="TextBox 6">
            <a:extLst>
              <a:ext uri="{FF2B5EF4-FFF2-40B4-BE49-F238E27FC236}">
                <a16:creationId xmlns:a16="http://schemas.microsoft.com/office/drawing/2014/main" id="{96C1453A-9795-6C4C-076B-0276BA45BEC2}"/>
              </a:ext>
            </a:extLst>
          </p:cNvPr>
          <p:cNvSpPr txBox="1"/>
          <p:nvPr/>
        </p:nvSpPr>
        <p:spPr>
          <a:xfrm>
            <a:off x="2465288" y="4166298"/>
            <a:ext cx="1332000" cy="1753250"/>
          </a:xfrm>
          <a:prstGeom prst="rect">
            <a:avLst/>
          </a:prstGeom>
          <a:noFill/>
          <a:ln w="19050">
            <a:solidFill>
              <a:srgbClr val="439B67"/>
            </a:solidFill>
          </a:ln>
        </p:spPr>
        <p:txBody>
          <a:bodyPr wrap="square" lIns="91440" tIns="45720" rIns="91440" bIns="45720" rtlCol="0" anchor="t">
            <a:noAutofit/>
          </a:bodyPr>
          <a:lstStyle/>
          <a:p>
            <a:pPr marL="171450" indent="-171450">
              <a:buFont typeface="Arial" panose="020B0604020202020204" pitchFamily="34" charset="0"/>
              <a:buChar char="•"/>
            </a:pPr>
            <a:r>
              <a:rPr lang="en-GB" sz="950">
                <a:latin typeface="Arial"/>
                <a:cs typeface="Arial"/>
              </a:rPr>
              <a:t>People and Culture</a:t>
            </a:r>
          </a:p>
          <a:p>
            <a:pPr marL="359410" lvl="1" indent="-171450">
              <a:buFont typeface="Arial" panose="020B0604020202020204" pitchFamily="34" charset="0"/>
              <a:buChar char="•"/>
            </a:pPr>
            <a:r>
              <a:rPr lang="en-GB" sz="950">
                <a:latin typeface="Arial"/>
                <a:cs typeface="Arial"/>
                <a:hlinkClick r:id="rId19"/>
              </a:rPr>
              <a:t>Organisational Development and Professional Learning</a:t>
            </a:r>
            <a:endParaRPr lang="en-GB" sz="950">
              <a:latin typeface="Arial"/>
              <a:cs typeface="Arial"/>
            </a:endParaRPr>
          </a:p>
          <a:p>
            <a:pPr marL="359410" lvl="1" indent="-171450">
              <a:buFont typeface="Arial" panose="020B0604020202020204" pitchFamily="34" charset="0"/>
              <a:buChar char="•"/>
            </a:pPr>
            <a:r>
              <a:rPr lang="en-GB" sz="950">
                <a:latin typeface="Arial"/>
                <a:cs typeface="Arial"/>
                <a:hlinkClick r:id="rId20"/>
              </a:rPr>
              <a:t>Equality and Inclusion</a:t>
            </a:r>
            <a:endParaRPr lang="en-GB" sz="950">
              <a:latin typeface="Arial"/>
              <a:cs typeface="Arial"/>
            </a:endParaRPr>
          </a:p>
          <a:p>
            <a:pPr marL="359410" lvl="1" indent="-171450">
              <a:buFont typeface="Arial" panose="020B0604020202020204" pitchFamily="34" charset="0"/>
              <a:buChar char="•"/>
            </a:pPr>
            <a:r>
              <a:rPr lang="en-GB" sz="950">
                <a:latin typeface="Arial"/>
                <a:cs typeface="Arial"/>
                <a:hlinkClick r:id="rId21"/>
              </a:rPr>
              <a:t>Human Resources</a:t>
            </a:r>
            <a:endParaRPr lang="en-GB" sz="950">
              <a:latin typeface="Arial"/>
              <a:cs typeface="Arial"/>
            </a:endParaRPr>
          </a:p>
          <a:p>
            <a:pPr marL="187960" lvl="1"/>
            <a:endParaRPr lang="en-GB" sz="950">
              <a:latin typeface="Arial"/>
              <a:cs typeface="Arial"/>
            </a:endParaRPr>
          </a:p>
        </p:txBody>
      </p:sp>
      <p:cxnSp>
        <p:nvCxnSpPr>
          <p:cNvPr id="8" name="Straight Connector 7">
            <a:extLst>
              <a:ext uri="{FF2B5EF4-FFF2-40B4-BE49-F238E27FC236}">
                <a16:creationId xmlns:a16="http://schemas.microsoft.com/office/drawing/2014/main" id="{B11637E5-9826-06E6-A8D5-D55FF936ECED}"/>
              </a:ext>
              <a:ext uri="{C183D7F6-B498-43B3-948B-1728B52AA6E4}">
                <adec:decorative xmlns:adec="http://schemas.microsoft.com/office/drawing/2017/decorative" val="1"/>
              </a:ext>
            </a:extLst>
          </p:cNvPr>
          <p:cNvCxnSpPr>
            <a:cxnSpLocks/>
          </p:cNvCxnSpPr>
          <p:nvPr/>
        </p:nvCxnSpPr>
        <p:spPr>
          <a:xfrm>
            <a:off x="1824495" y="3855521"/>
            <a:ext cx="0" cy="3166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A9C1D39-4F51-B9D5-FB48-D782F143AC24}"/>
              </a:ext>
            </a:extLst>
          </p:cNvPr>
          <p:cNvSpPr txBox="1"/>
          <p:nvPr/>
        </p:nvSpPr>
        <p:spPr>
          <a:xfrm>
            <a:off x="3892179" y="4166298"/>
            <a:ext cx="1332000" cy="1085010"/>
          </a:xfrm>
          <a:prstGeom prst="rect">
            <a:avLst/>
          </a:prstGeom>
          <a:noFill/>
          <a:ln w="19050">
            <a:solidFill>
              <a:srgbClr val="439B67"/>
            </a:solidFill>
          </a:ln>
        </p:spPr>
        <p:txBody>
          <a:bodyPr wrap="square" lIns="91440" tIns="45720" rIns="91440" bIns="45720" rtlCol="0" anchor="t">
            <a:noAutofit/>
          </a:bodyPr>
          <a:lstStyle/>
          <a:p>
            <a:pPr marL="171450" indent="-171450">
              <a:buFont typeface="Arial" panose="020B0604020202020204" pitchFamily="34" charset="0"/>
              <a:buChar char="•"/>
            </a:pPr>
            <a:r>
              <a:rPr lang="en-GB" sz="950">
                <a:latin typeface="Arial"/>
                <a:cs typeface="Arial"/>
                <a:hlinkClick r:id="rId22"/>
              </a:rPr>
              <a:t>Student Education Service</a:t>
            </a:r>
            <a:endParaRPr lang="en-GB" sz="950">
              <a:latin typeface="Arial"/>
              <a:cs typeface="Arial"/>
            </a:endParaRPr>
          </a:p>
          <a:p>
            <a:pPr marL="359410" lvl="1" indent="-171450">
              <a:buFont typeface="Arial" panose="020B0604020202020204" pitchFamily="34" charset="0"/>
              <a:buChar char="•"/>
            </a:pPr>
            <a:r>
              <a:rPr lang="en-GB" sz="950">
                <a:latin typeface="Arial"/>
                <a:cs typeface="Arial"/>
                <a:hlinkClick r:id="rId23"/>
              </a:rPr>
              <a:t>Student Opportunity</a:t>
            </a:r>
            <a:endParaRPr lang="en-GB" sz="950">
              <a:latin typeface="Arial"/>
              <a:cs typeface="Arial"/>
            </a:endParaRPr>
          </a:p>
          <a:p>
            <a:pPr marL="359410" lvl="1" indent="-171450">
              <a:buFont typeface="Arial" panose="020B0604020202020204" pitchFamily="34" charset="0"/>
              <a:buChar char="•"/>
            </a:pPr>
            <a:r>
              <a:rPr lang="en-GB" sz="950">
                <a:latin typeface="Arial"/>
                <a:cs typeface="Arial"/>
              </a:rPr>
              <a:t>Student Operations</a:t>
            </a:r>
          </a:p>
        </p:txBody>
      </p:sp>
      <p:sp>
        <p:nvSpPr>
          <p:cNvPr id="10" name="TextBox 9">
            <a:extLst>
              <a:ext uri="{FF2B5EF4-FFF2-40B4-BE49-F238E27FC236}">
                <a16:creationId xmlns:a16="http://schemas.microsoft.com/office/drawing/2014/main" id="{5E8C254B-6C37-7856-CBF0-A92B051E389F}"/>
              </a:ext>
            </a:extLst>
          </p:cNvPr>
          <p:cNvSpPr txBox="1"/>
          <p:nvPr/>
        </p:nvSpPr>
        <p:spPr>
          <a:xfrm>
            <a:off x="5329038" y="4164015"/>
            <a:ext cx="1332000" cy="1085009"/>
          </a:xfrm>
          <a:prstGeom prst="rect">
            <a:avLst/>
          </a:prstGeom>
          <a:noFill/>
          <a:ln w="19050">
            <a:solidFill>
              <a:srgbClr val="439B67"/>
            </a:solidFill>
          </a:ln>
        </p:spPr>
        <p:txBody>
          <a:bodyPr wrap="square" lIns="91440" tIns="45720" rIns="91440" bIns="45720" rtlCol="0" anchor="t">
            <a:noAutofit/>
          </a:bodyPr>
          <a:lstStyle/>
          <a:p>
            <a:pPr marL="171450" indent="-171450">
              <a:buFont typeface="Arial" panose="020B0604020202020204" pitchFamily="34" charset="0"/>
              <a:buChar char="•"/>
            </a:pPr>
            <a:r>
              <a:rPr lang="en-GB" sz="1000">
                <a:latin typeface="Arial"/>
                <a:cs typeface="Arial"/>
                <a:hlinkClick r:id="rId24"/>
              </a:rPr>
              <a:t>Facilities</a:t>
            </a:r>
            <a:endParaRPr lang="en-GB" sz="1000">
              <a:latin typeface="Arial"/>
              <a:cs typeface="Arial"/>
            </a:endParaRPr>
          </a:p>
          <a:p>
            <a:pPr marL="359410" lvl="1" indent="-171450">
              <a:buFont typeface="Arial" panose="020B0604020202020204" pitchFamily="34" charset="0"/>
              <a:buChar char="•"/>
            </a:pPr>
            <a:r>
              <a:rPr lang="en-GB" sz="1000">
                <a:latin typeface="Arial"/>
                <a:cs typeface="Arial"/>
                <a:hlinkClick r:id="rId25"/>
              </a:rPr>
              <a:t>Estates</a:t>
            </a:r>
            <a:endParaRPr lang="en-GB" sz="1000">
              <a:latin typeface="Arial"/>
              <a:cs typeface="Arial"/>
            </a:endParaRPr>
          </a:p>
          <a:p>
            <a:pPr marL="359410" lvl="1" indent="-171450">
              <a:buFont typeface="Arial" panose="020B0604020202020204" pitchFamily="34" charset="0"/>
              <a:buChar char="•"/>
            </a:pPr>
            <a:r>
              <a:rPr lang="en-GB" sz="1000">
                <a:latin typeface="Arial"/>
                <a:cs typeface="Arial"/>
                <a:hlinkClick r:id="rId26"/>
              </a:rPr>
              <a:t>Residences</a:t>
            </a:r>
            <a:endParaRPr lang="en-GB" sz="1000">
              <a:latin typeface="Arial"/>
              <a:cs typeface="Arial"/>
            </a:endParaRPr>
          </a:p>
          <a:p>
            <a:pPr marL="359410" lvl="1" indent="-171450">
              <a:buFont typeface="Arial" panose="020B0604020202020204" pitchFamily="34" charset="0"/>
              <a:buChar char="•"/>
            </a:pPr>
            <a:r>
              <a:rPr lang="en-GB" sz="1000">
                <a:latin typeface="Arial"/>
                <a:cs typeface="Arial"/>
                <a:hlinkClick r:id="rId27"/>
              </a:rPr>
              <a:t>Sustainability</a:t>
            </a:r>
            <a:endParaRPr lang="en-GB" sz="1000">
              <a:latin typeface="Arial"/>
              <a:cs typeface="Arial"/>
            </a:endParaRPr>
          </a:p>
          <a:p>
            <a:pPr marL="359410" lvl="1" indent="-171450">
              <a:buFont typeface="Arial" panose="020B0604020202020204" pitchFamily="34" charset="0"/>
              <a:buChar char="•"/>
            </a:pPr>
            <a:r>
              <a:rPr lang="en-GB" sz="1000">
                <a:latin typeface="Arial"/>
                <a:cs typeface="Arial"/>
              </a:rPr>
              <a:t>Commercial Services</a:t>
            </a:r>
          </a:p>
        </p:txBody>
      </p:sp>
      <p:sp>
        <p:nvSpPr>
          <p:cNvPr id="11" name="TextBox 10">
            <a:extLst>
              <a:ext uri="{FF2B5EF4-FFF2-40B4-BE49-F238E27FC236}">
                <a16:creationId xmlns:a16="http://schemas.microsoft.com/office/drawing/2014/main" id="{FE982F76-F8F8-5838-A7DF-16C9076CBF30}"/>
              </a:ext>
            </a:extLst>
          </p:cNvPr>
          <p:cNvSpPr txBox="1"/>
          <p:nvPr/>
        </p:nvSpPr>
        <p:spPr>
          <a:xfrm>
            <a:off x="6765897" y="4165156"/>
            <a:ext cx="1332000" cy="418887"/>
          </a:xfrm>
          <a:prstGeom prst="rect">
            <a:avLst/>
          </a:prstGeom>
          <a:noFill/>
          <a:ln w="19050">
            <a:solidFill>
              <a:srgbClr val="439B67"/>
            </a:solidFill>
          </a:ln>
        </p:spPr>
        <p:txBody>
          <a:bodyPr wrap="square" lIns="91440" tIns="45720" rIns="91440" bIns="45720" rtlCol="0" anchor="t">
            <a:noAutofit/>
          </a:bodyPr>
          <a:lstStyle/>
          <a:p>
            <a:pPr marL="171450" indent="-171450">
              <a:buFont typeface="Arial" panose="020B0604020202020204" pitchFamily="34" charset="0"/>
              <a:buChar char="•"/>
            </a:pPr>
            <a:r>
              <a:rPr lang="en-GB" sz="1000">
                <a:latin typeface="Arial"/>
                <a:cs typeface="Arial"/>
                <a:hlinkClick r:id="rId28"/>
              </a:rPr>
              <a:t>IT</a:t>
            </a:r>
            <a:endParaRPr lang="en-GB" sz="1000">
              <a:latin typeface="Arial"/>
              <a:cs typeface="Arial"/>
            </a:endParaRPr>
          </a:p>
        </p:txBody>
      </p:sp>
      <p:sp>
        <p:nvSpPr>
          <p:cNvPr id="12" name="TextBox 11">
            <a:extLst>
              <a:ext uri="{FF2B5EF4-FFF2-40B4-BE49-F238E27FC236}">
                <a16:creationId xmlns:a16="http://schemas.microsoft.com/office/drawing/2014/main" id="{ADEB79C2-6664-B586-F6FD-0846CFEA3DDC}"/>
              </a:ext>
            </a:extLst>
          </p:cNvPr>
          <p:cNvSpPr txBox="1"/>
          <p:nvPr/>
        </p:nvSpPr>
        <p:spPr>
          <a:xfrm>
            <a:off x="8188712" y="4164015"/>
            <a:ext cx="1332000" cy="418887"/>
          </a:xfrm>
          <a:prstGeom prst="rect">
            <a:avLst/>
          </a:prstGeom>
          <a:noFill/>
          <a:ln w="19050">
            <a:solidFill>
              <a:srgbClr val="439B67"/>
            </a:solidFill>
          </a:ln>
        </p:spPr>
        <p:txBody>
          <a:bodyPr wrap="square" lIns="91440" tIns="45720" rIns="91440" bIns="45720" rtlCol="0" anchor="t">
            <a:noAutofit/>
          </a:bodyPr>
          <a:lstStyle/>
          <a:p>
            <a:pPr marL="171450" indent="-171450">
              <a:buFont typeface="Arial" panose="020B0604020202020204" pitchFamily="34" charset="0"/>
              <a:buChar char="•"/>
            </a:pPr>
            <a:r>
              <a:rPr lang="en-GB" sz="1000">
                <a:latin typeface="Arial"/>
                <a:cs typeface="Arial"/>
                <a:hlinkClick r:id="rId29"/>
              </a:rPr>
              <a:t>Advancement</a:t>
            </a:r>
            <a:endParaRPr lang="en-GB" sz="1000">
              <a:latin typeface="Arial"/>
              <a:cs typeface="Arial"/>
            </a:endParaRPr>
          </a:p>
        </p:txBody>
      </p:sp>
      <p:sp>
        <p:nvSpPr>
          <p:cNvPr id="19" name="TextBox 18">
            <a:extLst>
              <a:ext uri="{FF2B5EF4-FFF2-40B4-BE49-F238E27FC236}">
                <a16:creationId xmlns:a16="http://schemas.microsoft.com/office/drawing/2014/main" id="{44707DD1-34C6-362C-AE27-5BDAEA3169CF}"/>
              </a:ext>
            </a:extLst>
          </p:cNvPr>
          <p:cNvSpPr txBox="1"/>
          <p:nvPr/>
        </p:nvSpPr>
        <p:spPr>
          <a:xfrm>
            <a:off x="9871436" y="4172133"/>
            <a:ext cx="1021901" cy="861774"/>
          </a:xfrm>
          <a:prstGeom prst="rect">
            <a:avLst/>
          </a:prstGeom>
          <a:noFill/>
          <a:ln w="19050">
            <a:solidFill>
              <a:srgbClr val="439B67"/>
            </a:solidFill>
          </a:ln>
        </p:spPr>
        <p:txBody>
          <a:bodyPr wrap="square" rtlCol="0">
            <a:noAutofit/>
          </a:bodyPr>
          <a:lstStyle/>
          <a:p>
            <a:pPr lvl="0" algn="ctr"/>
            <a:r>
              <a:rPr lang="en-GB" sz="1000">
                <a:latin typeface="Arial" panose="020B0604020202020204" pitchFamily="34" charset="0"/>
                <a:cs typeface="Arial" panose="020B0604020202020204" pitchFamily="34" charset="0"/>
              </a:rPr>
              <a:t>Deputy COO</a:t>
            </a:r>
          </a:p>
        </p:txBody>
      </p:sp>
      <p:sp>
        <p:nvSpPr>
          <p:cNvPr id="13" name="TextBox 12">
            <a:extLst>
              <a:ext uri="{FF2B5EF4-FFF2-40B4-BE49-F238E27FC236}">
                <a16:creationId xmlns:a16="http://schemas.microsoft.com/office/drawing/2014/main" id="{4F61E5ED-C19D-3142-33E7-E3FE8D16B1D2}"/>
              </a:ext>
            </a:extLst>
          </p:cNvPr>
          <p:cNvSpPr txBox="1"/>
          <p:nvPr/>
        </p:nvSpPr>
        <p:spPr>
          <a:xfrm>
            <a:off x="9716386" y="5399901"/>
            <a:ext cx="1332000" cy="689383"/>
          </a:xfrm>
          <a:prstGeom prst="rect">
            <a:avLst/>
          </a:prstGeom>
          <a:noFill/>
          <a:ln w="19050">
            <a:solidFill>
              <a:srgbClr val="439B67"/>
            </a:solidFill>
          </a:ln>
        </p:spPr>
        <p:txBody>
          <a:bodyPr wrap="square" lIns="91440" tIns="45720" rIns="91440" bIns="45720" rtlCol="0" anchor="t">
            <a:noAutofit/>
          </a:bodyPr>
          <a:lstStyle/>
          <a:p>
            <a:pPr marL="171450" indent="-171450">
              <a:buFont typeface="Arial" panose="020B0604020202020204" pitchFamily="34" charset="0"/>
              <a:buChar char="•"/>
            </a:pPr>
            <a:r>
              <a:rPr lang="en-GB" sz="1000">
                <a:latin typeface="Arial"/>
                <a:cs typeface="Arial"/>
                <a:hlinkClick r:id="rId30"/>
              </a:rPr>
              <a:t>Digital Education Service</a:t>
            </a:r>
            <a:endParaRPr lang="en-GB" sz="1000">
              <a:latin typeface="Arial"/>
              <a:cs typeface="Arial"/>
            </a:endParaRPr>
          </a:p>
          <a:p>
            <a:pPr marL="171450" indent="-171450">
              <a:buFont typeface="Arial" panose="020B0604020202020204" pitchFamily="34" charset="0"/>
              <a:buChar char="•"/>
            </a:pPr>
            <a:r>
              <a:rPr lang="en-GB" sz="1000">
                <a:latin typeface="Arial"/>
                <a:cs typeface="Arial"/>
              </a:rPr>
              <a:t>Transformation Office</a:t>
            </a:r>
          </a:p>
        </p:txBody>
      </p:sp>
      <p:cxnSp>
        <p:nvCxnSpPr>
          <p:cNvPr id="23" name="Straight Connector 22">
            <a:extLst>
              <a:ext uri="{FF2B5EF4-FFF2-40B4-BE49-F238E27FC236}">
                <a16:creationId xmlns:a16="http://schemas.microsoft.com/office/drawing/2014/main" id="{932E4E1B-AB2F-B26D-2B78-8F21F34174E9}"/>
              </a:ext>
              <a:ext uri="{C183D7F6-B498-43B3-948B-1728B52AA6E4}">
                <adec:decorative xmlns:adec="http://schemas.microsoft.com/office/drawing/2017/decorative" val="1"/>
              </a:ext>
            </a:extLst>
          </p:cNvPr>
          <p:cNvCxnSpPr>
            <a:cxnSpLocks/>
            <a:stCxn id="19" idx="2"/>
            <a:endCxn id="13" idx="0"/>
          </p:cNvCxnSpPr>
          <p:nvPr/>
        </p:nvCxnSpPr>
        <p:spPr>
          <a:xfrm flipH="1">
            <a:off x="10382386" y="5033907"/>
            <a:ext cx="1" cy="3659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811C9EC-FB29-A26C-56B1-2C41A70490AD}"/>
              </a:ext>
              <a:ext uri="{C183D7F6-B498-43B3-948B-1728B52AA6E4}">
                <adec:decorative xmlns:adec="http://schemas.microsoft.com/office/drawing/2017/decorative" val="1"/>
              </a:ext>
            </a:extLst>
          </p:cNvPr>
          <p:cNvCxnSpPr>
            <a:cxnSpLocks/>
          </p:cNvCxnSpPr>
          <p:nvPr/>
        </p:nvCxnSpPr>
        <p:spPr>
          <a:xfrm flipV="1">
            <a:off x="1824495" y="3847403"/>
            <a:ext cx="8557891" cy="81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F40B2A4-0322-A4A8-A4A4-171E28A7E736}"/>
              </a:ext>
              <a:ext uri="{C183D7F6-B498-43B3-948B-1728B52AA6E4}">
                <adec:decorative xmlns:adec="http://schemas.microsoft.com/office/drawing/2017/decorative" val="1"/>
              </a:ext>
            </a:extLst>
          </p:cNvPr>
          <p:cNvCxnSpPr>
            <a:cxnSpLocks/>
          </p:cNvCxnSpPr>
          <p:nvPr/>
        </p:nvCxnSpPr>
        <p:spPr>
          <a:xfrm>
            <a:off x="3196095" y="3855521"/>
            <a:ext cx="0" cy="3166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11CDB90-E8CD-A2D4-4B63-70FF1CB54527}"/>
              </a:ext>
              <a:ext uri="{C183D7F6-B498-43B3-948B-1728B52AA6E4}">
                <adec:decorative xmlns:adec="http://schemas.microsoft.com/office/drawing/2017/decorative" val="1"/>
              </a:ext>
            </a:extLst>
          </p:cNvPr>
          <p:cNvCxnSpPr>
            <a:cxnSpLocks/>
          </p:cNvCxnSpPr>
          <p:nvPr/>
        </p:nvCxnSpPr>
        <p:spPr>
          <a:xfrm>
            <a:off x="4641835" y="3847403"/>
            <a:ext cx="0" cy="3166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F62D68F-C03C-BC5B-51AD-CE8D654829D3}"/>
              </a:ext>
              <a:ext uri="{C183D7F6-B498-43B3-948B-1728B52AA6E4}">
                <adec:decorative xmlns:adec="http://schemas.microsoft.com/office/drawing/2017/decorative" val="1"/>
              </a:ext>
            </a:extLst>
          </p:cNvPr>
          <p:cNvCxnSpPr>
            <a:cxnSpLocks/>
            <a:endCxn id="10" idx="0"/>
          </p:cNvCxnSpPr>
          <p:nvPr/>
        </p:nvCxnSpPr>
        <p:spPr>
          <a:xfrm>
            <a:off x="5989938" y="3855521"/>
            <a:ext cx="5100" cy="3084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9A90342-364C-3814-B147-9558F303295C}"/>
              </a:ext>
              <a:ext uri="{C183D7F6-B498-43B3-948B-1728B52AA6E4}">
                <adec:decorative xmlns:adec="http://schemas.microsoft.com/office/drawing/2017/decorative" val="1"/>
              </a:ext>
            </a:extLst>
          </p:cNvPr>
          <p:cNvCxnSpPr>
            <a:cxnSpLocks/>
          </p:cNvCxnSpPr>
          <p:nvPr/>
        </p:nvCxnSpPr>
        <p:spPr>
          <a:xfrm>
            <a:off x="7500365" y="3847403"/>
            <a:ext cx="0" cy="3166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A48EDA8-F5F5-1B1F-4633-9C9D69CFAD4C}"/>
              </a:ext>
              <a:ext uri="{C183D7F6-B498-43B3-948B-1728B52AA6E4}">
                <adec:decorative xmlns:adec="http://schemas.microsoft.com/office/drawing/2017/decorative" val="1"/>
              </a:ext>
            </a:extLst>
          </p:cNvPr>
          <p:cNvCxnSpPr>
            <a:cxnSpLocks/>
          </p:cNvCxnSpPr>
          <p:nvPr/>
        </p:nvCxnSpPr>
        <p:spPr>
          <a:xfrm>
            <a:off x="8846464" y="3847403"/>
            <a:ext cx="0" cy="3166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34F1F9D-8DB0-D6E4-3163-E17FAADA3EBD}"/>
              </a:ext>
              <a:ext uri="{C183D7F6-B498-43B3-948B-1728B52AA6E4}">
                <adec:decorative xmlns:adec="http://schemas.microsoft.com/office/drawing/2017/decorative" val="1"/>
              </a:ext>
            </a:extLst>
          </p:cNvPr>
          <p:cNvCxnSpPr>
            <a:cxnSpLocks/>
            <a:stCxn id="47" idx="2"/>
            <a:endCxn id="19" idx="0"/>
          </p:cNvCxnSpPr>
          <p:nvPr/>
        </p:nvCxnSpPr>
        <p:spPr>
          <a:xfrm flipH="1">
            <a:off x="10382387" y="1893635"/>
            <a:ext cx="7526" cy="227849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275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90">
            <a:extLst>
              <a:ext uri="{FF2B5EF4-FFF2-40B4-BE49-F238E27FC236}">
                <a16:creationId xmlns:a16="http://schemas.microsoft.com/office/drawing/2014/main" id="{ABE8C78F-7ADE-476E-A4C5-5A6F673A1B0C}"/>
              </a:ext>
            </a:extLst>
          </p:cNvPr>
          <p:cNvSpPr txBox="1">
            <a:spLocks noGrp="1"/>
          </p:cNvSpPr>
          <p:nvPr>
            <p:ph type="title" idx="4294967295"/>
          </p:nvPr>
        </p:nvSpPr>
        <p:spPr>
          <a:xfrm>
            <a:off x="178919" y="312207"/>
            <a:ext cx="11390779" cy="341954"/>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20000"/>
              </a:lnSpc>
              <a:spcBef>
                <a:spcPct val="0"/>
              </a:spcBef>
              <a:spcAft>
                <a:spcPts val="600"/>
              </a:spcAft>
              <a:buClrTx/>
              <a:buSzTx/>
              <a:buFontTx/>
              <a:buNone/>
              <a:tabLst/>
              <a:defRPr/>
            </a:pPr>
            <a:r>
              <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Description of University Executive responsibilities for central services</a:t>
            </a:r>
          </a:p>
        </p:txBody>
      </p:sp>
      <p:sp>
        <p:nvSpPr>
          <p:cNvPr id="3" name="TextBox 2">
            <a:extLst>
              <a:ext uri="{FF2B5EF4-FFF2-40B4-BE49-F238E27FC236}">
                <a16:creationId xmlns:a16="http://schemas.microsoft.com/office/drawing/2014/main" id="{CEB65875-9D12-7285-4321-0ADEEC9C0BE5}"/>
              </a:ext>
            </a:extLst>
          </p:cNvPr>
          <p:cNvSpPr txBox="1"/>
          <p:nvPr/>
        </p:nvSpPr>
        <p:spPr>
          <a:xfrm>
            <a:off x="196848" y="889843"/>
            <a:ext cx="11372850" cy="5539978"/>
          </a:xfrm>
          <a:prstGeom prst="rect">
            <a:avLst/>
          </a:prstGeom>
          <a:noFill/>
        </p:spPr>
        <p:txBody>
          <a:bodyPr wrap="square" lIns="91440" tIns="45720" rIns="91440" bIns="45720" anchor="t">
            <a:spAutoFit/>
          </a:bodyPr>
          <a:lstStyle/>
          <a:p>
            <a:pPr marL="285750" indent="-285750">
              <a:spcAft>
                <a:spcPts val="600"/>
              </a:spcAft>
              <a:buFont typeface="Arial" panose="020B0604020202020204" pitchFamily="34" charset="0"/>
              <a:buChar char="•"/>
            </a:pPr>
            <a:r>
              <a:rPr lang="en-GB" sz="1800" dirty="0">
                <a:latin typeface="Arial"/>
                <a:cs typeface="Arial"/>
              </a:rPr>
              <a:t>The Deputy Vice-Chancellor is responsible for </a:t>
            </a:r>
            <a:r>
              <a:rPr lang="en-GB" sz="1800" dirty="0">
                <a:latin typeface="Arial"/>
                <a:cs typeface="Arial"/>
                <a:hlinkClick r:id="rId3"/>
              </a:rPr>
              <a:t>Strategy and Planning</a:t>
            </a:r>
            <a:r>
              <a:rPr lang="en-GB" sz="1800" dirty="0">
                <a:latin typeface="Arial"/>
                <a:cs typeface="Arial"/>
              </a:rPr>
              <a:t>.</a:t>
            </a:r>
          </a:p>
          <a:p>
            <a:pPr marL="285750" indent="-285750">
              <a:spcAft>
                <a:spcPts val="600"/>
              </a:spcAft>
              <a:buFont typeface="Arial" panose="020B0604020202020204" pitchFamily="34" charset="0"/>
              <a:buChar char="•"/>
            </a:pPr>
            <a:r>
              <a:rPr lang="en-GB" sz="1800" dirty="0">
                <a:latin typeface="Arial"/>
                <a:cs typeface="Arial"/>
              </a:rPr>
              <a:t>The Deputy Vice-Chancellor – Student Education is responsible for the </a:t>
            </a:r>
            <a:r>
              <a:rPr lang="en-GB" sz="1800" dirty="0">
                <a:latin typeface="Arial"/>
                <a:cs typeface="Arial"/>
                <a:hlinkClick r:id="rId4"/>
              </a:rPr>
              <a:t>Library</a:t>
            </a:r>
            <a:r>
              <a:rPr lang="en-GB" sz="1800" dirty="0">
                <a:latin typeface="Arial"/>
                <a:cs typeface="Arial"/>
              </a:rPr>
              <a:t> and the </a:t>
            </a:r>
            <a:r>
              <a:rPr lang="en-GB" sz="1800" dirty="0">
                <a:latin typeface="Arial"/>
                <a:cs typeface="Arial"/>
                <a:hlinkClick r:id="rId5"/>
              </a:rPr>
              <a:t>Lifelong Learning Centre</a:t>
            </a:r>
            <a:r>
              <a:rPr lang="en-GB" sz="1800" dirty="0">
                <a:latin typeface="Arial"/>
                <a:cs typeface="Arial"/>
              </a:rPr>
              <a:t>.</a:t>
            </a:r>
          </a:p>
          <a:p>
            <a:pPr marL="285750" indent="-285750">
              <a:spcAft>
                <a:spcPts val="600"/>
              </a:spcAft>
              <a:buFont typeface="Arial" panose="020B0604020202020204" pitchFamily="34" charset="0"/>
              <a:buChar char="•"/>
            </a:pPr>
            <a:r>
              <a:rPr lang="en-GB" sz="1800" dirty="0">
                <a:latin typeface="Arial"/>
                <a:cs typeface="Arial"/>
              </a:rPr>
              <a:t>The Deputy Vice-Chancellor – Research and Innovation is responsible for the </a:t>
            </a:r>
            <a:r>
              <a:rPr lang="en-GB" sz="1800" dirty="0">
                <a:latin typeface="Arial"/>
                <a:cs typeface="Arial"/>
                <a:hlinkClick r:id="rId6"/>
              </a:rPr>
              <a:t>Research and Innovation Service</a:t>
            </a:r>
            <a:r>
              <a:rPr lang="en-GB" sz="1800" dirty="0">
                <a:latin typeface="Arial"/>
                <a:cs typeface="Arial"/>
              </a:rPr>
              <a:t> and </a:t>
            </a:r>
            <a:r>
              <a:rPr lang="en-GB" sz="1800" dirty="0">
                <a:latin typeface="Arial"/>
                <a:cs typeface="Arial"/>
                <a:hlinkClick r:id="rId7"/>
              </a:rPr>
              <a:t>Nexus</a:t>
            </a:r>
            <a:r>
              <a:rPr lang="en-GB" sz="1800" dirty="0">
                <a:latin typeface="Arial"/>
                <a:cs typeface="Arial"/>
              </a:rPr>
              <a:t>.</a:t>
            </a:r>
          </a:p>
          <a:p>
            <a:pPr marL="285750" indent="-285750">
              <a:spcAft>
                <a:spcPts val="600"/>
              </a:spcAft>
              <a:buFont typeface="Arial" panose="020B0604020202020204" pitchFamily="34" charset="0"/>
              <a:buChar char="•"/>
            </a:pPr>
            <a:r>
              <a:rPr lang="en-GB" sz="1800" dirty="0">
                <a:latin typeface="Arial"/>
                <a:cs typeface="Arial"/>
              </a:rPr>
              <a:t>The Secretary is responsible for Risk, the </a:t>
            </a:r>
            <a:r>
              <a:rPr lang="en-GB" sz="1800" dirty="0">
                <a:latin typeface="Arial"/>
                <a:cs typeface="Arial"/>
                <a:hlinkClick r:id="rId8"/>
              </a:rPr>
              <a:t>Secretariat</a:t>
            </a:r>
            <a:r>
              <a:rPr lang="en-GB" sz="1800" dirty="0">
                <a:latin typeface="Arial"/>
                <a:cs typeface="Arial"/>
              </a:rPr>
              <a:t>, </a:t>
            </a:r>
            <a:r>
              <a:rPr lang="en-GB" sz="1800" dirty="0">
                <a:latin typeface="Arial"/>
                <a:cs typeface="Arial"/>
                <a:hlinkClick r:id="rId9"/>
              </a:rPr>
              <a:t>Wellbeing, Safety and Health</a:t>
            </a:r>
            <a:r>
              <a:rPr lang="en-GB" sz="1800" dirty="0">
                <a:latin typeface="Arial"/>
                <a:cs typeface="Arial"/>
              </a:rPr>
              <a:t>, and </a:t>
            </a:r>
            <a:r>
              <a:rPr lang="en-GB" sz="1800" dirty="0">
                <a:latin typeface="Arial"/>
                <a:cs typeface="Arial"/>
                <a:hlinkClick r:id="rId10"/>
              </a:rPr>
              <a:t>Communications</a:t>
            </a:r>
            <a:r>
              <a:rPr lang="en-GB" sz="1800" dirty="0">
                <a:latin typeface="Arial"/>
                <a:cs typeface="Arial"/>
              </a:rPr>
              <a:t>.</a:t>
            </a:r>
          </a:p>
          <a:p>
            <a:pPr marL="285750" indent="-285750">
              <a:spcAft>
                <a:spcPts val="600"/>
              </a:spcAft>
              <a:buFont typeface="Arial" panose="020B0604020202020204" pitchFamily="34" charset="0"/>
              <a:buChar char="•"/>
            </a:pPr>
            <a:r>
              <a:rPr lang="en-GB" sz="1800" dirty="0">
                <a:latin typeface="Arial"/>
                <a:cs typeface="Arial"/>
              </a:rPr>
              <a:t>The Chief Financial Officer is responsible for </a:t>
            </a:r>
            <a:r>
              <a:rPr lang="en-GB" sz="1800" dirty="0">
                <a:latin typeface="Arial"/>
                <a:cs typeface="Arial"/>
                <a:hlinkClick r:id="rId11"/>
              </a:rPr>
              <a:t>Finance</a:t>
            </a:r>
            <a:r>
              <a:rPr lang="en-GB" sz="1800" dirty="0">
                <a:latin typeface="Arial"/>
                <a:cs typeface="Arial"/>
              </a:rPr>
              <a:t>, and Procurement.</a:t>
            </a:r>
          </a:p>
          <a:p>
            <a:pPr marL="285750" indent="-285750">
              <a:buFont typeface="Arial" panose="020B0604020202020204" pitchFamily="34" charset="0"/>
              <a:buChar char="•"/>
            </a:pPr>
            <a:r>
              <a:rPr lang="en-GB" sz="1800" dirty="0">
                <a:latin typeface="Arial"/>
                <a:cs typeface="Arial"/>
              </a:rPr>
              <a:t>The Chief </a:t>
            </a:r>
            <a:r>
              <a:rPr lang="en-GB" dirty="0">
                <a:latin typeface="Arial"/>
                <a:cs typeface="Arial"/>
              </a:rPr>
              <a:t>Operating</a:t>
            </a:r>
            <a:r>
              <a:rPr lang="en-GB" sz="1800" dirty="0">
                <a:latin typeface="Arial"/>
                <a:cs typeface="Arial"/>
              </a:rPr>
              <a:t> Officer is responsible for</a:t>
            </a:r>
          </a:p>
          <a:p>
            <a:pPr marL="742950" lvl="1" indent="-285750">
              <a:buFont typeface="Arial"/>
              <a:buChar char="•"/>
            </a:pPr>
            <a:r>
              <a:rPr lang="en-GB" sz="1800" dirty="0">
                <a:latin typeface="Arial"/>
                <a:cs typeface="Arial"/>
              </a:rPr>
              <a:t>Marketing </a:t>
            </a:r>
            <a:r>
              <a:rPr lang="en-GB" dirty="0">
                <a:latin typeface="Arial"/>
                <a:cs typeface="Arial"/>
              </a:rPr>
              <a:t>- </a:t>
            </a:r>
            <a:r>
              <a:rPr lang="en-GB" sz="1800" dirty="0">
                <a:latin typeface="Arial"/>
                <a:cs typeface="Arial"/>
              </a:rPr>
              <a:t>includes International, Admissions, Educational Engagement, Marketing, </a:t>
            </a:r>
            <a:r>
              <a:rPr lang="en-GB" sz="1800" dirty="0">
                <a:latin typeface="Arial"/>
                <a:cs typeface="Arial"/>
                <a:hlinkClick r:id="rId12"/>
              </a:rPr>
              <a:t>International Pathways Centre</a:t>
            </a:r>
            <a:r>
              <a:rPr lang="en-GB" sz="1800" dirty="0">
                <a:latin typeface="Arial"/>
                <a:cs typeface="Arial"/>
              </a:rPr>
              <a:t>;</a:t>
            </a:r>
          </a:p>
          <a:p>
            <a:pPr marL="742950" lvl="1" indent="-285750">
              <a:buFont typeface="Arial"/>
              <a:buChar char="•"/>
            </a:pPr>
            <a:r>
              <a:rPr lang="en-GB" sz="1800" dirty="0">
                <a:latin typeface="Arial"/>
                <a:cs typeface="Arial"/>
              </a:rPr>
              <a:t>People and Culture </a:t>
            </a:r>
            <a:r>
              <a:rPr lang="en-GB" dirty="0">
                <a:latin typeface="Arial"/>
                <a:cs typeface="Arial"/>
              </a:rPr>
              <a:t>- </a:t>
            </a:r>
            <a:r>
              <a:rPr lang="en-GB" sz="1800" dirty="0">
                <a:latin typeface="Arial"/>
                <a:cs typeface="Arial"/>
              </a:rPr>
              <a:t>includes </a:t>
            </a:r>
            <a:r>
              <a:rPr lang="en-GB" sz="1800" dirty="0">
                <a:latin typeface="Arial"/>
                <a:cs typeface="Arial"/>
                <a:hlinkClick r:id="rId13"/>
              </a:rPr>
              <a:t>Organisational Development and Professional Learning</a:t>
            </a:r>
            <a:r>
              <a:rPr lang="en-GB" sz="1800" dirty="0">
                <a:latin typeface="Arial"/>
                <a:cs typeface="Arial"/>
              </a:rPr>
              <a:t>, </a:t>
            </a:r>
            <a:r>
              <a:rPr lang="en-GB" sz="1800" dirty="0">
                <a:latin typeface="Arial"/>
                <a:cs typeface="Arial"/>
                <a:hlinkClick r:id="rId14"/>
              </a:rPr>
              <a:t>Equality and Inclusion</a:t>
            </a:r>
            <a:r>
              <a:rPr lang="en-GB" sz="1800" dirty="0">
                <a:latin typeface="Arial"/>
                <a:cs typeface="Arial"/>
              </a:rPr>
              <a:t>, and </a:t>
            </a:r>
            <a:r>
              <a:rPr lang="en-GB" sz="1800" dirty="0">
                <a:latin typeface="Arial"/>
                <a:cs typeface="Arial"/>
                <a:hlinkClick r:id="rId15"/>
              </a:rPr>
              <a:t>Human Resources</a:t>
            </a:r>
            <a:r>
              <a:rPr lang="en-GB" sz="1800" dirty="0">
                <a:latin typeface="Arial"/>
                <a:cs typeface="Arial"/>
              </a:rPr>
              <a:t>;</a:t>
            </a:r>
          </a:p>
          <a:p>
            <a:pPr marL="742950" lvl="1" indent="-285750">
              <a:buFont typeface="Arial"/>
              <a:buChar char="•"/>
            </a:pPr>
            <a:r>
              <a:rPr lang="en-GB" sz="1800" dirty="0">
                <a:latin typeface="Arial"/>
                <a:cs typeface="Arial"/>
                <a:hlinkClick r:id="rId16"/>
              </a:rPr>
              <a:t>Student Education Service </a:t>
            </a:r>
            <a:r>
              <a:rPr lang="en-GB" dirty="0">
                <a:latin typeface="Arial"/>
                <a:cs typeface="Arial"/>
              </a:rPr>
              <a:t>- </a:t>
            </a:r>
            <a:r>
              <a:rPr lang="en-GB" sz="1800" dirty="0">
                <a:latin typeface="Arial"/>
                <a:cs typeface="Arial"/>
              </a:rPr>
              <a:t>includes </a:t>
            </a:r>
            <a:r>
              <a:rPr lang="en-GB" sz="1800" dirty="0">
                <a:latin typeface="Arial"/>
                <a:cs typeface="Arial"/>
                <a:hlinkClick r:id="rId17"/>
              </a:rPr>
              <a:t>Student Opportunity</a:t>
            </a:r>
            <a:r>
              <a:rPr lang="en-GB" sz="1800" dirty="0">
                <a:latin typeface="Arial"/>
                <a:cs typeface="Arial"/>
              </a:rPr>
              <a:t>, and Student Operations;</a:t>
            </a:r>
          </a:p>
          <a:p>
            <a:pPr marL="742950" lvl="1" indent="-285750">
              <a:buFont typeface="Arial"/>
              <a:buChar char="•"/>
            </a:pPr>
            <a:r>
              <a:rPr lang="en-GB" sz="1800" dirty="0">
                <a:latin typeface="Arial"/>
                <a:cs typeface="Arial"/>
                <a:hlinkClick r:id="rId18"/>
              </a:rPr>
              <a:t>Facilities</a:t>
            </a:r>
            <a:r>
              <a:rPr lang="en-GB" sz="1800" dirty="0">
                <a:latin typeface="Arial"/>
                <a:cs typeface="Arial"/>
              </a:rPr>
              <a:t> </a:t>
            </a:r>
            <a:r>
              <a:rPr lang="en-GB" dirty="0">
                <a:latin typeface="Arial"/>
                <a:cs typeface="Arial"/>
              </a:rPr>
              <a:t>-</a:t>
            </a:r>
            <a:r>
              <a:rPr lang="en-GB" sz="1800" dirty="0">
                <a:latin typeface="Arial"/>
                <a:cs typeface="Arial"/>
              </a:rPr>
              <a:t> includes </a:t>
            </a:r>
            <a:r>
              <a:rPr lang="en-GB" sz="1800" dirty="0">
                <a:latin typeface="Arial"/>
                <a:cs typeface="Arial"/>
                <a:hlinkClick r:id="rId19"/>
              </a:rPr>
              <a:t>Estates</a:t>
            </a:r>
            <a:r>
              <a:rPr lang="en-GB" sz="1800" dirty="0">
                <a:latin typeface="Arial"/>
                <a:cs typeface="Arial"/>
              </a:rPr>
              <a:t>, </a:t>
            </a:r>
            <a:r>
              <a:rPr lang="en-GB" sz="1800" dirty="0">
                <a:latin typeface="Arial"/>
                <a:cs typeface="Arial"/>
                <a:hlinkClick r:id="rId20"/>
              </a:rPr>
              <a:t>Residences</a:t>
            </a:r>
            <a:r>
              <a:rPr lang="en-GB" sz="1800" dirty="0">
                <a:latin typeface="Arial"/>
                <a:cs typeface="Arial"/>
              </a:rPr>
              <a:t>, </a:t>
            </a:r>
            <a:r>
              <a:rPr lang="en-GB" sz="1800" dirty="0">
                <a:latin typeface="Arial"/>
                <a:cs typeface="Arial"/>
                <a:hlinkClick r:id="rId21"/>
              </a:rPr>
              <a:t>Sustainability</a:t>
            </a:r>
            <a:r>
              <a:rPr lang="en-GB" sz="1800" dirty="0">
                <a:latin typeface="Arial"/>
                <a:cs typeface="Arial"/>
              </a:rPr>
              <a:t>, and Commercial Services;</a:t>
            </a:r>
          </a:p>
          <a:p>
            <a:pPr marL="742950" lvl="1" indent="-285750">
              <a:buFont typeface="Arial"/>
              <a:buChar char="•"/>
            </a:pPr>
            <a:r>
              <a:rPr lang="en-GB" sz="1800" dirty="0">
                <a:latin typeface="Arial"/>
                <a:cs typeface="Arial"/>
                <a:hlinkClick r:id="rId22"/>
              </a:rPr>
              <a:t>IT</a:t>
            </a:r>
            <a:endParaRPr lang="en-GB" dirty="0">
              <a:latin typeface="Arial"/>
              <a:cs typeface="Arial"/>
            </a:endParaRPr>
          </a:p>
          <a:p>
            <a:pPr marL="742950" lvl="1" indent="-285750">
              <a:spcAft>
                <a:spcPts val="600"/>
              </a:spcAft>
              <a:buFont typeface="Arial"/>
              <a:buChar char="•"/>
            </a:pPr>
            <a:r>
              <a:rPr lang="en-GB" sz="1800" dirty="0">
                <a:latin typeface="Arial"/>
                <a:cs typeface="Arial"/>
                <a:hlinkClick r:id="rId23"/>
              </a:rPr>
              <a:t>Advancement</a:t>
            </a:r>
            <a:r>
              <a:rPr lang="en-GB" sz="1800" dirty="0">
                <a:latin typeface="Arial"/>
                <a:cs typeface="Arial"/>
              </a:rPr>
              <a:t>.</a:t>
            </a:r>
            <a:endParaRPr lang="en-GB" dirty="0"/>
          </a:p>
          <a:p>
            <a:pPr marL="285750" indent="-285750">
              <a:buFont typeface="Arial" panose="020B0604020202020204" pitchFamily="34" charset="0"/>
              <a:buChar char="•"/>
            </a:pPr>
            <a:r>
              <a:rPr lang="en-GB" sz="1800" dirty="0">
                <a:latin typeface="Arial"/>
                <a:cs typeface="Arial"/>
              </a:rPr>
              <a:t>The Deputy Chief Operating Officer, reports to the Chief Operating Officer, and is responsible for the </a:t>
            </a:r>
            <a:r>
              <a:rPr lang="en-GB" sz="1800" dirty="0">
                <a:latin typeface="Arial"/>
                <a:cs typeface="Arial"/>
                <a:hlinkClick r:id="rId24"/>
              </a:rPr>
              <a:t>Digital Education Service</a:t>
            </a:r>
            <a:r>
              <a:rPr lang="en-GB" sz="1800" dirty="0">
                <a:latin typeface="Arial"/>
                <a:cs typeface="Arial"/>
              </a:rPr>
              <a:t>, and Transformation Office.</a:t>
            </a:r>
            <a:endParaRPr lang="en-US" dirty="0">
              <a:latin typeface="Arial"/>
              <a:cs typeface="Arial"/>
            </a:endParaRPr>
          </a:p>
        </p:txBody>
      </p:sp>
    </p:spTree>
    <p:extLst>
      <p:ext uri="{BB962C8B-B14F-4D97-AF65-F5344CB8AC3E}">
        <p14:creationId xmlns:p14="http://schemas.microsoft.com/office/powerpoint/2010/main" val="106021933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41efa4e-1f0e-4060-9cb6-5087db21913c">
      <Terms xmlns="http://schemas.microsoft.com/office/infopath/2007/PartnerControls"/>
    </lcf76f155ced4ddcb4097134ff3c332f>
    <TaxCatchAll xmlns="c289b58a-6764-4657-89fd-1ec858b40280" xsi:nil="true"/>
    <SharedWithUsers xmlns="c289b58a-6764-4657-89fd-1ec858b40280">
      <UserInfo>
        <DisplayName/>
        <AccountId xsi:nil="true"/>
        <AccountType/>
      </UserInfo>
    </SharedWithUsers>
    <MediaLengthInSeconds xmlns="c41efa4e-1f0e-4060-9cb6-5087db21913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A706EDFFD62E343B563F6607D49EC63" ma:contentTypeVersion="16" ma:contentTypeDescription="Create a new document." ma:contentTypeScope="" ma:versionID="839ef606757680c2e62a174e5fc6ba2c">
  <xsd:schema xmlns:xsd="http://www.w3.org/2001/XMLSchema" xmlns:xs="http://www.w3.org/2001/XMLSchema" xmlns:p="http://schemas.microsoft.com/office/2006/metadata/properties" xmlns:ns2="c41efa4e-1f0e-4060-9cb6-5087db21913c" xmlns:ns3="c289b58a-6764-4657-89fd-1ec858b40280" targetNamespace="http://schemas.microsoft.com/office/2006/metadata/properties" ma:root="true" ma:fieldsID="e99e8bdd1217e4cf07b4443104be1a7f" ns2:_="" ns3:_="">
    <xsd:import namespace="c41efa4e-1f0e-4060-9cb6-5087db21913c"/>
    <xsd:import namespace="c289b58a-6764-4657-89fd-1ec858b4028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1efa4e-1f0e-4060-9cb6-5087db2191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3a19cb6-1b10-4512-a12b-f76e45842a2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289b58a-6764-4657-89fd-1ec858b40280"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12096ca-7e04-4e65-86dd-be8c2a12d3ed}" ma:internalName="TaxCatchAll" ma:showField="CatchAllData" ma:web="c289b58a-6764-4657-89fd-1ec858b4028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EDCDCE-CA51-481E-BDBC-8AFD185DD4FD}">
  <ds:schemaRef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c289b58a-6764-4657-89fd-1ec858b40280"/>
    <ds:schemaRef ds:uri="c41efa4e-1f0e-4060-9cb6-5087db21913c"/>
    <ds:schemaRef ds:uri="http://purl.org/dc/term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93175C68-2805-42D8-988A-16CAABC6E6CE}">
  <ds:schemaRefs>
    <ds:schemaRef ds:uri="http://schemas.microsoft.com/sharepoint/v3/contenttype/forms"/>
  </ds:schemaRefs>
</ds:datastoreItem>
</file>

<file path=customXml/itemProps3.xml><?xml version="1.0" encoding="utf-8"?>
<ds:datastoreItem xmlns:ds="http://schemas.openxmlformats.org/officeDocument/2006/customXml" ds:itemID="{93D58E2C-E4C2-419D-A5D9-866C598A501F}">
  <ds:schemaRefs>
    <ds:schemaRef ds:uri="c289b58a-6764-4657-89fd-1ec858b40280"/>
    <ds:schemaRef ds:uri="c41efa4e-1f0e-4060-9cb6-5087db21913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44</TotalTime>
  <Words>1588</Words>
  <Application>Microsoft Office PowerPoint</Application>
  <PresentationFormat>Widescreen</PresentationFormat>
  <Paragraphs>171</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Symbol</vt:lpstr>
      <vt:lpstr>Symbol,Sans-Serif</vt:lpstr>
      <vt:lpstr>office theme</vt:lpstr>
      <vt:lpstr>How the  University works</vt:lpstr>
      <vt:lpstr>Visual overview of how the University works</vt:lpstr>
      <vt:lpstr>Description of how the University works</vt:lpstr>
      <vt:lpstr>Description of how the University works (continued)</vt:lpstr>
      <vt:lpstr>High-level organisational chart</vt:lpstr>
      <vt:lpstr>High-level organisational chart description</vt:lpstr>
      <vt:lpstr>High-level organisational chart description (continued)</vt:lpstr>
      <vt:lpstr>Diagram of University Executive responsibilities for central services</vt:lpstr>
      <vt:lpstr>Description of University Executive responsibilities for central services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Mike Walker</cp:lastModifiedBy>
  <cp:revision>204</cp:revision>
  <dcterms:created xsi:type="dcterms:W3CDTF">2022-07-19T06:38:41Z</dcterms:created>
  <dcterms:modified xsi:type="dcterms:W3CDTF">2023-02-10T09:20:46Z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0x0101004A706EDFFD62E343B563F6607D49EC63</vt:lpwstr>
  </property>
  <property fmtid="{D5CDD505-2E9C-101B-9397-08002B2CF9AE}" pid="3" name="MediaServiceImageTags">
    <vt:lpwstr/>
  </property>
  <property fmtid="{D5CDD505-2E9C-101B-9397-08002B2CF9AE}" pid="4" name="Order">
    <vt:r8>953500</vt:r8>
  </property>
  <property fmtid="{D5CDD505-2E9C-101B-9397-08002B2CF9AE}" pid="5" name="TriggerFlowInfo">
    <vt:lpwstr/>
  </property>
  <property fmtid="{D5CDD505-2E9C-101B-9397-08002B2CF9AE}" pid="6" name="ComplianceAssetId">
    <vt:lpwstr/>
  </property>
  <property fmtid="{D5CDD505-2E9C-101B-9397-08002B2CF9AE}" pid="7" name="_ExtendedDescription">
    <vt:lpwstr/>
  </property>
</Properties>
</file>